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52"/>
  </p:notesMasterIdLst>
  <p:sldIdLst>
    <p:sldId id="349" r:id="rId2"/>
    <p:sldId id="352" r:id="rId3"/>
    <p:sldId id="406" r:id="rId4"/>
    <p:sldId id="363" r:id="rId5"/>
    <p:sldId id="388" r:id="rId6"/>
    <p:sldId id="390" r:id="rId7"/>
    <p:sldId id="391" r:id="rId8"/>
    <p:sldId id="392" r:id="rId9"/>
    <p:sldId id="393" r:id="rId10"/>
    <p:sldId id="394" r:id="rId11"/>
    <p:sldId id="457" r:id="rId12"/>
    <p:sldId id="399" r:id="rId13"/>
    <p:sldId id="400" r:id="rId14"/>
    <p:sldId id="401" r:id="rId15"/>
    <p:sldId id="402" r:id="rId16"/>
    <p:sldId id="403" r:id="rId17"/>
    <p:sldId id="475" r:id="rId18"/>
    <p:sldId id="404" r:id="rId19"/>
    <p:sldId id="491" r:id="rId20"/>
    <p:sldId id="434" r:id="rId21"/>
    <p:sldId id="462" r:id="rId22"/>
    <p:sldId id="463" r:id="rId23"/>
    <p:sldId id="464" r:id="rId24"/>
    <p:sldId id="465" r:id="rId25"/>
    <p:sldId id="473" r:id="rId26"/>
    <p:sldId id="467" r:id="rId27"/>
    <p:sldId id="468" r:id="rId28"/>
    <p:sldId id="469" r:id="rId29"/>
    <p:sldId id="466" r:id="rId30"/>
    <p:sldId id="470" r:id="rId31"/>
    <p:sldId id="471" r:id="rId32"/>
    <p:sldId id="472" r:id="rId33"/>
    <p:sldId id="474" r:id="rId34"/>
    <p:sldId id="476" r:id="rId35"/>
    <p:sldId id="477" r:id="rId36"/>
    <p:sldId id="478" r:id="rId37"/>
    <p:sldId id="479" r:id="rId38"/>
    <p:sldId id="480" r:id="rId39"/>
    <p:sldId id="481" r:id="rId40"/>
    <p:sldId id="482" r:id="rId41"/>
    <p:sldId id="483" r:id="rId42"/>
    <p:sldId id="484" r:id="rId43"/>
    <p:sldId id="485" r:id="rId44"/>
    <p:sldId id="486" r:id="rId45"/>
    <p:sldId id="487" r:id="rId46"/>
    <p:sldId id="488" r:id="rId47"/>
    <p:sldId id="489" r:id="rId48"/>
    <p:sldId id="490" r:id="rId49"/>
    <p:sldId id="458" r:id="rId50"/>
    <p:sldId id="360" r:id="rId5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나눔고딕"/>
        <a:cs typeface="나눔고딕"/>
      </a:defRPr>
    </a:lvl1pPr>
    <a:lvl2pPr marL="457200" algn="l" rtl="0" fontAlgn="base">
      <a:spcBef>
        <a:spcPct val="0"/>
      </a:spcBef>
      <a:spcAft>
        <a:spcPct val="0"/>
      </a:spcAft>
      <a:defRPr kern="1200">
        <a:solidFill>
          <a:schemeClr val="tx1"/>
        </a:solidFill>
        <a:latin typeface="Arial" charset="0"/>
        <a:ea typeface="나눔고딕"/>
        <a:cs typeface="나눔고딕"/>
      </a:defRPr>
    </a:lvl2pPr>
    <a:lvl3pPr marL="914400" algn="l" rtl="0" fontAlgn="base">
      <a:spcBef>
        <a:spcPct val="0"/>
      </a:spcBef>
      <a:spcAft>
        <a:spcPct val="0"/>
      </a:spcAft>
      <a:defRPr kern="1200">
        <a:solidFill>
          <a:schemeClr val="tx1"/>
        </a:solidFill>
        <a:latin typeface="Arial" charset="0"/>
        <a:ea typeface="나눔고딕"/>
        <a:cs typeface="나눔고딕"/>
      </a:defRPr>
    </a:lvl3pPr>
    <a:lvl4pPr marL="1371600" algn="l" rtl="0" fontAlgn="base">
      <a:spcBef>
        <a:spcPct val="0"/>
      </a:spcBef>
      <a:spcAft>
        <a:spcPct val="0"/>
      </a:spcAft>
      <a:defRPr kern="1200">
        <a:solidFill>
          <a:schemeClr val="tx1"/>
        </a:solidFill>
        <a:latin typeface="Arial" charset="0"/>
        <a:ea typeface="나눔고딕"/>
        <a:cs typeface="나눔고딕"/>
      </a:defRPr>
    </a:lvl4pPr>
    <a:lvl5pPr marL="1828800" algn="l" rtl="0" fontAlgn="base">
      <a:spcBef>
        <a:spcPct val="0"/>
      </a:spcBef>
      <a:spcAft>
        <a:spcPct val="0"/>
      </a:spcAft>
      <a:defRPr kern="1200">
        <a:solidFill>
          <a:schemeClr val="tx1"/>
        </a:solidFill>
        <a:latin typeface="Arial" charset="0"/>
        <a:ea typeface="나눔고딕"/>
        <a:cs typeface="나눔고딕"/>
      </a:defRPr>
    </a:lvl5pPr>
    <a:lvl6pPr marL="2286000" algn="l" defTabSz="914400" rtl="0" eaLnBrk="1" latinLnBrk="0" hangingPunct="1">
      <a:defRPr kern="1200">
        <a:solidFill>
          <a:schemeClr val="tx1"/>
        </a:solidFill>
        <a:latin typeface="Arial" charset="0"/>
        <a:ea typeface="나눔고딕"/>
        <a:cs typeface="나눔고딕"/>
      </a:defRPr>
    </a:lvl6pPr>
    <a:lvl7pPr marL="2743200" algn="l" defTabSz="914400" rtl="0" eaLnBrk="1" latinLnBrk="0" hangingPunct="1">
      <a:defRPr kern="1200">
        <a:solidFill>
          <a:schemeClr val="tx1"/>
        </a:solidFill>
        <a:latin typeface="Arial" charset="0"/>
        <a:ea typeface="나눔고딕"/>
        <a:cs typeface="나눔고딕"/>
      </a:defRPr>
    </a:lvl7pPr>
    <a:lvl8pPr marL="3200400" algn="l" defTabSz="914400" rtl="0" eaLnBrk="1" latinLnBrk="0" hangingPunct="1">
      <a:defRPr kern="1200">
        <a:solidFill>
          <a:schemeClr val="tx1"/>
        </a:solidFill>
        <a:latin typeface="Arial" charset="0"/>
        <a:ea typeface="나눔고딕"/>
        <a:cs typeface="나눔고딕"/>
      </a:defRPr>
    </a:lvl8pPr>
    <a:lvl9pPr marL="3657600" algn="l" defTabSz="914400" rtl="0" eaLnBrk="1" latinLnBrk="0" hangingPunct="1">
      <a:defRPr kern="1200">
        <a:solidFill>
          <a:schemeClr val="tx1"/>
        </a:solidFill>
        <a:latin typeface="Arial" charset="0"/>
        <a:ea typeface="나눔고딕"/>
        <a:cs typeface="나눔고딕"/>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showPr>
  <p:clrMru>
    <a:srgbClr val="202CA0"/>
    <a:srgbClr val="2B1BA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08" y="-84"/>
      </p:cViewPr>
      <p:guideLst>
        <p:guide orient="horz" pos="1207"/>
        <p:guide orient="horz" pos="2712"/>
        <p:guide orient="horz" pos="2630"/>
        <p:guide orient="horz" pos="4132"/>
        <p:guide pos="112"/>
        <p:guide pos="1996"/>
        <p:guide pos="3770"/>
        <p:guide pos="3842"/>
        <p:guide pos="5603"/>
        <p:guide pos="1955"/>
      </p:guideLst>
    </p:cSldViewPr>
  </p:slideViewPr>
  <p:notesTextViewPr>
    <p:cViewPr>
      <p:scale>
        <a:sx n="100" d="100"/>
        <a:sy n="100" d="100"/>
      </p:scale>
      <p:origin x="0" y="0"/>
    </p:cViewPr>
  </p:notesTextViewPr>
  <p:gridSpacing cx="73761600" cy="737616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idx="4294967295"/>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latinLnBrk="1" hangingPunct="0">
              <a:defRPr>
                <a:latin typeface="Arial" pitchFamily="34" charset="0"/>
                <a:ea typeface="+mn-ea"/>
                <a:cs typeface="+mn-cs"/>
              </a:defRPr>
            </a:lvl1pPr>
          </a:lstStyle>
          <a:p>
            <a:pPr>
              <a:defRPr/>
            </a:pPr>
            <a:endParaRPr lang="zh-CN" altLang="zh-CN"/>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latinLnBrk="1" hangingPunct="0">
              <a:defRPr>
                <a:latin typeface="Arial" pitchFamily="34" charset="0"/>
                <a:ea typeface="+mn-ea"/>
                <a:cs typeface="+mn-cs"/>
              </a:defRPr>
            </a:lvl1pPr>
          </a:lstStyle>
          <a:p>
            <a:pPr>
              <a:defRPr/>
            </a:pPr>
            <a:fld id="{2EF9114B-8AE4-4D73-B114-F8216A8F4184}" type="datetime1">
              <a:rPr lang="en-US" altLang="zh-CN"/>
              <a:pPr>
                <a:defRPr/>
              </a:pPr>
              <a:t>3/20/2013</a:t>
            </a:fld>
            <a:endParaRPr lang="zh-CN" altLang="zh-CN"/>
          </a:p>
        </p:txBody>
      </p:sp>
      <p:sp>
        <p:nvSpPr>
          <p:cNvPr id="13316" name="Rectangle 4"/>
          <p:cNvSpPr>
            <a:spLocks noGrp="1" noRot="1" noChangeAspect="1" noChangeArrowheads="1"/>
          </p:cNvSpPr>
          <p:nvPr>
            <p:ph type="sldImg" idx="2"/>
          </p:nvPr>
        </p:nvSpPr>
        <p:spPr bwMode="auto">
          <a:xfrm>
            <a:off x="1143000" y="685800"/>
            <a:ext cx="4572000" cy="3429000"/>
          </a:xfrm>
          <a:prstGeom prst="rect">
            <a:avLst/>
          </a:prstGeom>
          <a:noFill/>
          <a:ln w="9525">
            <a:noFill/>
            <a:miter lim="800000"/>
            <a:headEnd/>
            <a:tailEnd/>
          </a:ln>
        </p:spPr>
      </p:sp>
      <p:sp>
        <p:nvSpPr>
          <p:cNvPr id="2053" name="Rectangle 5"/>
          <p:cNvSpPr>
            <a:spLocks noGrp="1" noRot="1" noChangeAspect="1" noChangeArrowheads="1"/>
          </p:cNvSpPr>
          <p:nvPr/>
        </p:nvSpPr>
        <p:spPr bwMode="auto">
          <a:xfrm>
            <a:off x="685800" y="4343400"/>
            <a:ext cx="5486400" cy="4114800"/>
          </a:xfrm>
          <a:prstGeom prst="rect">
            <a:avLst/>
          </a:prstGeom>
          <a:noFill/>
          <a:ln w="9525">
            <a:noFill/>
            <a:miter lim="800000"/>
            <a:headEnd/>
            <a:tailEnd/>
          </a:ln>
        </p:spPr>
        <p:txBody>
          <a:bodyPr anchor="ctr"/>
          <a:lstStyle/>
          <a:p>
            <a:pPr defTabSz="0" eaLnBrk="0" hangingPunct="0">
              <a:spcBef>
                <a:spcPct val="30000"/>
              </a:spcBef>
              <a:defRPr/>
            </a:pPr>
            <a:r>
              <a:rPr lang="zh-CN" sz="1200">
                <a:latin typeface="Arial" pitchFamily="34" charset="0"/>
                <a:ea typeface="+mn-ea"/>
                <a:cs typeface="+mn-cs"/>
              </a:rPr>
              <a:t>마스터 텍스트 스타일을 편집합니다</a:t>
            </a:r>
          </a:p>
          <a:p>
            <a:pPr defTabSz="0" eaLnBrk="0" hangingPunct="0">
              <a:spcBef>
                <a:spcPct val="30000"/>
              </a:spcBef>
              <a:defRPr/>
            </a:pPr>
            <a:r>
              <a:rPr lang="zh-CN" sz="1200">
                <a:latin typeface="Arial" pitchFamily="34" charset="0"/>
                <a:ea typeface="+mn-ea"/>
                <a:cs typeface="+mn-cs"/>
              </a:rPr>
              <a:t>둘째 수준</a:t>
            </a:r>
          </a:p>
          <a:p>
            <a:pPr defTabSz="0" eaLnBrk="0" hangingPunct="0">
              <a:spcBef>
                <a:spcPct val="30000"/>
              </a:spcBef>
              <a:defRPr/>
            </a:pPr>
            <a:r>
              <a:rPr lang="zh-CN" sz="1200">
                <a:latin typeface="Arial" pitchFamily="34" charset="0"/>
                <a:ea typeface="+mn-ea"/>
                <a:cs typeface="+mn-cs"/>
              </a:rPr>
              <a:t>셋째 수준</a:t>
            </a:r>
          </a:p>
          <a:p>
            <a:pPr defTabSz="0" eaLnBrk="0" hangingPunct="0">
              <a:spcBef>
                <a:spcPct val="30000"/>
              </a:spcBef>
              <a:defRPr/>
            </a:pPr>
            <a:r>
              <a:rPr lang="zh-CN" sz="1200">
                <a:latin typeface="Arial" pitchFamily="34" charset="0"/>
                <a:ea typeface="+mn-ea"/>
                <a:cs typeface="+mn-cs"/>
              </a:rPr>
              <a:t>넷째 수준</a:t>
            </a:r>
          </a:p>
          <a:p>
            <a:pPr defTabSz="0" eaLnBrk="0" hangingPunct="0">
              <a:spcBef>
                <a:spcPct val="30000"/>
              </a:spcBef>
              <a:defRPr/>
            </a:pPr>
            <a:r>
              <a:rPr lang="zh-CN" sz="1200">
                <a:latin typeface="Arial" pitchFamily="34" charset="0"/>
                <a:ea typeface="+mn-ea"/>
                <a:cs typeface="+mn-cs"/>
              </a:rPr>
              <a:t>다섯째 수준</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latinLnBrk="1" hangingPunct="0">
              <a:defRPr>
                <a:latin typeface="Arial" pitchFamily="34" charset="0"/>
                <a:ea typeface="+mn-ea"/>
                <a:cs typeface="+mn-cs"/>
              </a:defRPr>
            </a:lvl1pPr>
          </a:lstStyle>
          <a:p>
            <a:pPr>
              <a:defRPr/>
            </a:pPr>
            <a:endParaRPr lang="zh-CN" altLang="zh-CN"/>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latinLnBrk="1" hangingPunct="0">
              <a:defRPr>
                <a:latin typeface="Arial" pitchFamily="34" charset="0"/>
                <a:ea typeface="+mn-ea"/>
                <a:cs typeface="+mn-cs"/>
              </a:defRPr>
            </a:lvl1pPr>
          </a:lstStyle>
          <a:p>
            <a:pPr>
              <a:defRPr/>
            </a:pPr>
            <a:fld id="{D50BDE49-8341-4C82-B557-56C51CD3DC26}" type="slidenum">
              <a:rPr lang="zh-CN" altLang="zh-CN"/>
              <a:pPr>
                <a:defRPr/>
              </a:pPr>
              <a:t>‹#›</a:t>
            </a:fld>
            <a:endParaRPr lang="zh-CN" altLang="zh-CN"/>
          </a:p>
        </p:txBody>
      </p:sp>
    </p:spTree>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629C3A95-02D7-4760-B5FB-74A1D6BE8BD2}" type="datetime1">
              <a:rPr lang="zh-CN" altLang="en-US"/>
              <a:pPr>
                <a:defRPr/>
              </a:pPr>
              <a:t>2013/3/20</a:t>
            </a:fld>
            <a:endParaRPr lang="en-US" sz="1800">
              <a:solidFill>
                <a:schemeClr val="tx1"/>
              </a:solidFill>
              <a:latin typeface="Arial" pitchFamily="34" charset="0"/>
            </a:endParaRPr>
          </a:p>
        </p:txBody>
      </p:sp>
      <p:sp>
        <p:nvSpPr>
          <p:cNvPr id="5" name="页脚占位符 4"/>
          <p:cNvSpPr>
            <a:spLocks noGrp="1"/>
          </p:cNvSpPr>
          <p:nvPr>
            <p:ph type="ftr" sz="quarter" idx="11"/>
          </p:nvPr>
        </p:nvSpPr>
        <p:spPr/>
        <p:txBody>
          <a:bodyPr/>
          <a:lstStyle>
            <a:lvl1pPr>
              <a:defRPr/>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CB3F7947-E634-457D-AB3C-FCBA4A648C5D}"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0153411-2AC0-4FEC-AF8E-0A4D4036C1B8}" type="datetime1">
              <a:rPr lang="zh-CN" altLang="en-US"/>
              <a:pPr>
                <a:defRPr/>
              </a:pPr>
              <a:t>2013/3/20</a:t>
            </a:fld>
            <a:endParaRPr lang="en-US" sz="1800">
              <a:solidFill>
                <a:schemeClr val="tx1"/>
              </a:solidFill>
              <a:latin typeface="Arial" pitchFamily="34" charset="0"/>
            </a:endParaRPr>
          </a:p>
        </p:txBody>
      </p:sp>
      <p:sp>
        <p:nvSpPr>
          <p:cNvPr id="5" name="页脚占位符 4"/>
          <p:cNvSpPr>
            <a:spLocks noGrp="1"/>
          </p:cNvSpPr>
          <p:nvPr>
            <p:ph type="ftr" sz="quarter" idx="11"/>
          </p:nvPr>
        </p:nvSpPr>
        <p:spPr/>
        <p:txBody>
          <a:bodyPr/>
          <a:lstStyle>
            <a:lvl1pPr>
              <a:defRPr/>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84242BC7-6A8D-4D2A-9F2E-19A699A74367}"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DC5564E-0C4B-4119-A15A-ED6E22D13987}" type="datetime1">
              <a:rPr lang="zh-CN" altLang="en-US"/>
              <a:pPr>
                <a:defRPr/>
              </a:pPr>
              <a:t>2013/3/20</a:t>
            </a:fld>
            <a:endParaRPr lang="en-US" sz="1800">
              <a:solidFill>
                <a:schemeClr val="tx1"/>
              </a:solidFill>
              <a:latin typeface="Arial" pitchFamily="34" charset="0"/>
            </a:endParaRPr>
          </a:p>
        </p:txBody>
      </p:sp>
      <p:sp>
        <p:nvSpPr>
          <p:cNvPr id="5" name="页脚占位符 4"/>
          <p:cNvSpPr>
            <a:spLocks noGrp="1"/>
          </p:cNvSpPr>
          <p:nvPr>
            <p:ph type="ftr" sz="quarter" idx="11"/>
          </p:nvPr>
        </p:nvSpPr>
        <p:spPr/>
        <p:txBody>
          <a:bodyPr/>
          <a:lstStyle>
            <a:lvl1pPr>
              <a:defRPr/>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087F617A-7387-4C32-82E7-CB4C8A5A0E07}"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B22CB0A2-20A3-4A05-A4CE-F1C7F48E44FC}" type="datetime1">
              <a:rPr lang="zh-CN" altLang="en-US"/>
              <a:pPr>
                <a:defRPr/>
              </a:pPr>
              <a:t>2013/3/20</a:t>
            </a:fld>
            <a:endParaRPr lang="en-US" sz="1800">
              <a:solidFill>
                <a:schemeClr val="tx1"/>
              </a:solidFill>
              <a:latin typeface="Arial" pitchFamily="34" charset="0"/>
            </a:endParaRPr>
          </a:p>
        </p:txBody>
      </p:sp>
      <p:sp>
        <p:nvSpPr>
          <p:cNvPr id="5" name="页脚占位符 4"/>
          <p:cNvSpPr>
            <a:spLocks noGrp="1"/>
          </p:cNvSpPr>
          <p:nvPr>
            <p:ph type="ftr" sz="quarter" idx="11"/>
          </p:nvPr>
        </p:nvSpPr>
        <p:spPr/>
        <p:txBody>
          <a:bodyPr/>
          <a:lstStyle>
            <a:lvl1pPr>
              <a:defRPr/>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DEA30195-73FE-4DE8-9560-36EFE9507666}"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05096260-B0C8-41E4-BA30-1631D5EB47BC}" type="datetime1">
              <a:rPr lang="zh-CN" altLang="en-US"/>
              <a:pPr>
                <a:defRPr/>
              </a:pPr>
              <a:t>2013/3/20</a:t>
            </a:fld>
            <a:endParaRPr lang="en-US" sz="1800">
              <a:solidFill>
                <a:schemeClr val="tx1"/>
              </a:solidFill>
              <a:latin typeface="Arial" pitchFamily="34" charset="0"/>
            </a:endParaRPr>
          </a:p>
        </p:txBody>
      </p:sp>
      <p:sp>
        <p:nvSpPr>
          <p:cNvPr id="5" name="页脚占位符 4"/>
          <p:cNvSpPr>
            <a:spLocks noGrp="1"/>
          </p:cNvSpPr>
          <p:nvPr>
            <p:ph type="ftr" sz="quarter" idx="11"/>
          </p:nvPr>
        </p:nvSpPr>
        <p:spPr/>
        <p:txBody>
          <a:bodyPr/>
          <a:lstStyle>
            <a:lvl1pPr>
              <a:defRPr/>
            </a:lvl1pPr>
          </a:lstStyle>
          <a:p>
            <a:pPr>
              <a:defRPr/>
            </a:pP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969F9797-EB2D-4214-8BCE-8B043587BE28}"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B4A5C8ED-7225-4369-B5EB-A3EDDE84F512}" type="datetime1">
              <a:rPr lang="zh-CN" altLang="en-US"/>
              <a:pPr>
                <a:defRPr/>
              </a:pPr>
              <a:t>2013/3/20</a:t>
            </a:fld>
            <a:endParaRPr lang="en-US" sz="1800">
              <a:solidFill>
                <a:schemeClr val="tx1"/>
              </a:solidFill>
              <a:latin typeface="Arial" pitchFamily="34" charset="0"/>
            </a:endParaRPr>
          </a:p>
        </p:txBody>
      </p:sp>
      <p:sp>
        <p:nvSpPr>
          <p:cNvPr id="6" name="页脚占位符 5"/>
          <p:cNvSpPr>
            <a:spLocks noGrp="1"/>
          </p:cNvSpPr>
          <p:nvPr>
            <p:ph type="ftr" sz="quarter" idx="11"/>
          </p:nvPr>
        </p:nvSpPr>
        <p:spPr/>
        <p:txBody>
          <a:bodyPr/>
          <a:lstStyle>
            <a:lvl1pPr>
              <a:defRPr/>
            </a:lvl1pPr>
          </a:lstStyle>
          <a:p>
            <a:pPr>
              <a:defRPr/>
            </a:pPr>
            <a:endParaRPr lang="zh-CN" altLang="zh-CN"/>
          </a:p>
        </p:txBody>
      </p:sp>
      <p:sp>
        <p:nvSpPr>
          <p:cNvPr id="7" name="灯片编号占位符 6"/>
          <p:cNvSpPr>
            <a:spLocks noGrp="1"/>
          </p:cNvSpPr>
          <p:nvPr>
            <p:ph type="sldNum" sz="quarter" idx="12"/>
          </p:nvPr>
        </p:nvSpPr>
        <p:spPr/>
        <p:txBody>
          <a:bodyPr/>
          <a:lstStyle>
            <a:lvl1pPr>
              <a:defRPr/>
            </a:lvl1pPr>
          </a:lstStyle>
          <a:p>
            <a:pPr>
              <a:defRPr/>
            </a:pPr>
            <a:fld id="{A6F1F939-E621-4041-B305-F00016E62973}"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pPr>
              <a:defRPr/>
            </a:pPr>
            <a:fld id="{795F5FC4-4D93-4351-94B4-8A9A47F5413E}" type="datetime1">
              <a:rPr lang="zh-CN" altLang="en-US"/>
              <a:pPr>
                <a:defRPr/>
              </a:pPr>
              <a:t>2013/3/20</a:t>
            </a:fld>
            <a:endParaRPr lang="en-US" sz="1800">
              <a:solidFill>
                <a:schemeClr val="tx1"/>
              </a:solidFill>
              <a:latin typeface="Arial" pitchFamily="34" charset="0"/>
            </a:endParaRPr>
          </a:p>
        </p:txBody>
      </p:sp>
      <p:sp>
        <p:nvSpPr>
          <p:cNvPr id="8" name="页脚占位符 7"/>
          <p:cNvSpPr>
            <a:spLocks noGrp="1"/>
          </p:cNvSpPr>
          <p:nvPr>
            <p:ph type="ftr" sz="quarter" idx="11"/>
          </p:nvPr>
        </p:nvSpPr>
        <p:spPr/>
        <p:txBody>
          <a:bodyPr/>
          <a:lstStyle>
            <a:lvl1pPr>
              <a:defRPr/>
            </a:lvl1pPr>
          </a:lstStyle>
          <a:p>
            <a:pPr>
              <a:defRPr/>
            </a:pPr>
            <a:endParaRPr lang="zh-CN" altLang="zh-CN"/>
          </a:p>
        </p:txBody>
      </p:sp>
      <p:sp>
        <p:nvSpPr>
          <p:cNvPr id="9" name="灯片编号占位符 8"/>
          <p:cNvSpPr>
            <a:spLocks noGrp="1"/>
          </p:cNvSpPr>
          <p:nvPr>
            <p:ph type="sldNum" sz="quarter" idx="12"/>
          </p:nvPr>
        </p:nvSpPr>
        <p:spPr/>
        <p:txBody>
          <a:bodyPr/>
          <a:lstStyle>
            <a:lvl1pPr>
              <a:defRPr/>
            </a:lvl1pPr>
          </a:lstStyle>
          <a:p>
            <a:pPr>
              <a:defRPr/>
            </a:pPr>
            <a:fld id="{C93CBEC3-F0FF-4110-94A8-0C7097337C36}"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pPr>
              <a:defRPr/>
            </a:pPr>
            <a:fld id="{96EC2C10-4A9B-46F8-ABB4-41D3AD0FE4E7}" type="datetime1">
              <a:rPr lang="zh-CN" altLang="en-US"/>
              <a:pPr>
                <a:defRPr/>
              </a:pPr>
              <a:t>2013/3/20</a:t>
            </a:fld>
            <a:endParaRPr lang="en-US" sz="1800">
              <a:solidFill>
                <a:schemeClr val="tx1"/>
              </a:solidFill>
              <a:latin typeface="Arial" pitchFamily="34" charset="0"/>
            </a:endParaRPr>
          </a:p>
        </p:txBody>
      </p:sp>
      <p:sp>
        <p:nvSpPr>
          <p:cNvPr id="4" name="页脚占位符 3"/>
          <p:cNvSpPr>
            <a:spLocks noGrp="1"/>
          </p:cNvSpPr>
          <p:nvPr>
            <p:ph type="ftr" sz="quarter" idx="11"/>
          </p:nvPr>
        </p:nvSpPr>
        <p:spPr/>
        <p:txBody>
          <a:bodyPr/>
          <a:lstStyle>
            <a:lvl1pPr>
              <a:defRPr/>
            </a:lvl1pPr>
          </a:lstStyle>
          <a:p>
            <a:pPr>
              <a:defRPr/>
            </a:pPr>
            <a:endParaRPr lang="zh-CN" altLang="zh-CN"/>
          </a:p>
        </p:txBody>
      </p:sp>
      <p:sp>
        <p:nvSpPr>
          <p:cNvPr id="5" name="灯片编号占位符 4"/>
          <p:cNvSpPr>
            <a:spLocks noGrp="1"/>
          </p:cNvSpPr>
          <p:nvPr>
            <p:ph type="sldNum" sz="quarter" idx="12"/>
          </p:nvPr>
        </p:nvSpPr>
        <p:spPr/>
        <p:txBody>
          <a:bodyPr/>
          <a:lstStyle>
            <a:lvl1pPr>
              <a:defRPr/>
            </a:lvl1pPr>
          </a:lstStyle>
          <a:p>
            <a:pPr>
              <a:defRPr/>
            </a:pPr>
            <a:fld id="{65666EF3-AC62-48D2-888D-513C0BBA0ECF}"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pPr>
              <a:defRPr/>
            </a:pPr>
            <a:fld id="{360FBCFB-4BE9-4498-9F1F-FD20C5AA672E}" type="datetime1">
              <a:rPr lang="zh-CN" altLang="en-US"/>
              <a:pPr>
                <a:defRPr/>
              </a:pPr>
              <a:t>2013/3/20</a:t>
            </a:fld>
            <a:endParaRPr lang="en-US" sz="1800">
              <a:solidFill>
                <a:schemeClr val="tx1"/>
              </a:solidFill>
              <a:latin typeface="Arial" pitchFamily="34" charset="0"/>
            </a:endParaRPr>
          </a:p>
        </p:txBody>
      </p:sp>
      <p:sp>
        <p:nvSpPr>
          <p:cNvPr id="3" name="页脚占位符 2"/>
          <p:cNvSpPr>
            <a:spLocks noGrp="1"/>
          </p:cNvSpPr>
          <p:nvPr>
            <p:ph type="ftr" sz="quarter" idx="11"/>
          </p:nvPr>
        </p:nvSpPr>
        <p:spPr/>
        <p:txBody>
          <a:bodyPr/>
          <a:lstStyle>
            <a:lvl1pPr>
              <a:defRPr/>
            </a:lvl1pPr>
          </a:lstStyle>
          <a:p>
            <a:pPr>
              <a:defRPr/>
            </a:pPr>
            <a:endParaRPr lang="zh-CN" altLang="zh-CN"/>
          </a:p>
        </p:txBody>
      </p:sp>
      <p:sp>
        <p:nvSpPr>
          <p:cNvPr id="4" name="灯片编号占位符 3"/>
          <p:cNvSpPr>
            <a:spLocks noGrp="1"/>
          </p:cNvSpPr>
          <p:nvPr>
            <p:ph type="sldNum" sz="quarter" idx="12"/>
          </p:nvPr>
        </p:nvSpPr>
        <p:spPr/>
        <p:txBody>
          <a:bodyPr/>
          <a:lstStyle>
            <a:lvl1pPr>
              <a:defRPr/>
            </a:lvl1pPr>
          </a:lstStyle>
          <a:p>
            <a:pPr>
              <a:defRPr/>
            </a:pPr>
            <a:fld id="{6B282EC9-AAD0-4F4E-A23E-D091CE7A0268}"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084D52FC-717D-4AB5-8966-69904C49D1A9}" type="datetime1">
              <a:rPr lang="zh-CN" altLang="en-US"/>
              <a:pPr>
                <a:defRPr/>
              </a:pPr>
              <a:t>2013/3/20</a:t>
            </a:fld>
            <a:endParaRPr lang="en-US" sz="1800">
              <a:solidFill>
                <a:schemeClr val="tx1"/>
              </a:solidFill>
              <a:latin typeface="Arial" pitchFamily="34" charset="0"/>
            </a:endParaRPr>
          </a:p>
        </p:txBody>
      </p:sp>
      <p:sp>
        <p:nvSpPr>
          <p:cNvPr id="6" name="页脚占位符 5"/>
          <p:cNvSpPr>
            <a:spLocks noGrp="1"/>
          </p:cNvSpPr>
          <p:nvPr>
            <p:ph type="ftr" sz="quarter" idx="11"/>
          </p:nvPr>
        </p:nvSpPr>
        <p:spPr/>
        <p:txBody>
          <a:bodyPr/>
          <a:lstStyle>
            <a:lvl1pPr>
              <a:defRPr/>
            </a:lvl1pPr>
          </a:lstStyle>
          <a:p>
            <a:pPr>
              <a:defRPr/>
            </a:pPr>
            <a:endParaRPr lang="zh-CN" altLang="zh-CN"/>
          </a:p>
        </p:txBody>
      </p:sp>
      <p:sp>
        <p:nvSpPr>
          <p:cNvPr id="7" name="灯片编号占位符 6"/>
          <p:cNvSpPr>
            <a:spLocks noGrp="1"/>
          </p:cNvSpPr>
          <p:nvPr>
            <p:ph type="sldNum" sz="quarter" idx="12"/>
          </p:nvPr>
        </p:nvSpPr>
        <p:spPr/>
        <p:txBody>
          <a:bodyPr/>
          <a:lstStyle>
            <a:lvl1pPr>
              <a:defRPr/>
            </a:lvl1pPr>
          </a:lstStyle>
          <a:p>
            <a:pPr>
              <a:defRPr/>
            </a:pPr>
            <a:fld id="{E7E72C10-D5EC-4099-8DC2-256808395338}"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sym typeface="나눔 고딕" charset="0"/>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B02643B3-148B-4756-B13F-0202FABFABB2}" type="datetime1">
              <a:rPr lang="zh-CN" altLang="en-US"/>
              <a:pPr>
                <a:defRPr/>
              </a:pPr>
              <a:t>2013/3/20</a:t>
            </a:fld>
            <a:endParaRPr lang="en-US" sz="1800">
              <a:solidFill>
                <a:schemeClr val="tx1"/>
              </a:solidFill>
              <a:latin typeface="Arial" pitchFamily="34" charset="0"/>
            </a:endParaRPr>
          </a:p>
        </p:txBody>
      </p:sp>
      <p:sp>
        <p:nvSpPr>
          <p:cNvPr id="6" name="页脚占位符 5"/>
          <p:cNvSpPr>
            <a:spLocks noGrp="1"/>
          </p:cNvSpPr>
          <p:nvPr>
            <p:ph type="ftr" sz="quarter" idx="11"/>
          </p:nvPr>
        </p:nvSpPr>
        <p:spPr/>
        <p:txBody>
          <a:bodyPr/>
          <a:lstStyle>
            <a:lvl1pPr>
              <a:defRPr/>
            </a:lvl1pPr>
          </a:lstStyle>
          <a:p>
            <a:pPr>
              <a:defRPr/>
            </a:pPr>
            <a:endParaRPr lang="zh-CN" altLang="zh-CN"/>
          </a:p>
        </p:txBody>
      </p:sp>
      <p:sp>
        <p:nvSpPr>
          <p:cNvPr id="7" name="灯片编号占位符 6"/>
          <p:cNvSpPr>
            <a:spLocks noGrp="1"/>
          </p:cNvSpPr>
          <p:nvPr>
            <p:ph type="sldNum" sz="quarter" idx="12"/>
          </p:nvPr>
        </p:nvSpPr>
        <p:spPr/>
        <p:txBody>
          <a:bodyPr/>
          <a:lstStyle>
            <a:lvl1pPr>
              <a:defRPr/>
            </a:lvl1pPr>
          </a:lstStyle>
          <a:p>
            <a:pPr>
              <a:defRPr/>
            </a:pPr>
            <a:fld id="{1CCBB65A-8E08-4382-BD29-E1D301D0CF7E}" type="slidenum">
              <a:rPr lang="zh-CN" altLang="zh-CN"/>
              <a:pPr>
                <a:defRPr/>
              </a:pPr>
              <a:t>‹#›</a:t>
            </a:fld>
            <a:endParaRPr lang="zh-CN" altLang="zh-CN" sz="1800">
              <a:solidFill>
                <a:schemeClr val="tx1"/>
              </a:solidFill>
              <a:latin typeface="Arial" pitchFamily="34" charset="0"/>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제목 개체 틀 1"/>
          <p:cNvSpPr>
            <a:spLocks noGrp="1" noChangeArrowheads="1"/>
          </p:cNvSpPr>
          <p:nvPr>
            <p:ph type="title" idx="4294967295"/>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sym typeface="나눔 고딕"/>
              </a:rPr>
              <a:t>마스터 제목 스타일 편집</a:t>
            </a:r>
          </a:p>
        </p:txBody>
      </p:sp>
      <p:sp>
        <p:nvSpPr>
          <p:cNvPr id="1027" name="텍스트 개체 틀 2"/>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sym typeface="나눔 고딕"/>
              </a:rPr>
              <a:t>마스터 텍스트 스타일을 편집합니다</a:t>
            </a:r>
          </a:p>
          <a:p>
            <a:pPr lvl="1"/>
            <a:r>
              <a:rPr lang="zh-CN" altLang="en-US" smtClean="0">
                <a:sym typeface="나눔 고딕"/>
              </a:rPr>
              <a:t>둘째 수준</a:t>
            </a:r>
          </a:p>
          <a:p>
            <a:pPr lvl="2"/>
            <a:r>
              <a:rPr lang="zh-CN" altLang="en-US" smtClean="0">
                <a:sym typeface="나눔 고딕"/>
              </a:rPr>
              <a:t>셋째 수준</a:t>
            </a:r>
          </a:p>
          <a:p>
            <a:pPr lvl="3"/>
            <a:r>
              <a:rPr lang="zh-CN" altLang="en-US" smtClean="0">
                <a:sym typeface="나눔 고딕"/>
              </a:rPr>
              <a:t>넷째 수준</a:t>
            </a:r>
          </a:p>
          <a:p>
            <a:pPr lvl="4"/>
            <a:r>
              <a:rPr lang="zh-CN" altLang="en-US" smtClean="0">
                <a:sym typeface="나눔 고딕"/>
              </a:rPr>
              <a:t>다섯째 수준</a:t>
            </a:r>
          </a:p>
        </p:txBody>
      </p:sp>
      <p:sp>
        <p:nvSpPr>
          <p:cNvPr id="1028" name="날짜 개체 틀 3"/>
          <p:cNvSpPr>
            <a:spLocks noGrp="1" noChangeArrowheads="1"/>
          </p:cNvSpPr>
          <p:nvPr>
            <p:ph type="dt" sz="half" idx="2"/>
          </p:nvPr>
        </p:nvSpPr>
        <p:spPr bwMode="auto">
          <a:xfrm>
            <a:off x="457200" y="6356350"/>
            <a:ext cx="2133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latinLnBrk="1" hangingPunct="0">
              <a:defRPr sz="1200">
                <a:solidFill>
                  <a:srgbClr val="898989"/>
                </a:solidFill>
                <a:latin typeface="+mn-lt"/>
                <a:ea typeface="+mn-ea"/>
                <a:cs typeface="+mn-cs"/>
                <a:sym typeface="나눔고딕" pitchFamily="2" charset="-127"/>
              </a:defRPr>
            </a:lvl1pPr>
          </a:lstStyle>
          <a:p>
            <a:pPr>
              <a:defRPr/>
            </a:pPr>
            <a:fld id="{33BCA8B2-0B84-4A9E-8547-50309C57D06C}" type="datetime1">
              <a:rPr lang="zh-CN" altLang="en-US"/>
              <a:pPr>
                <a:defRPr/>
              </a:pPr>
              <a:t>2013/3/20</a:t>
            </a:fld>
            <a:endParaRPr lang="en-US"/>
          </a:p>
        </p:txBody>
      </p:sp>
      <p:sp>
        <p:nvSpPr>
          <p:cNvPr id="1029" name="바닥글 개체 틀 4"/>
          <p:cNvSpPr>
            <a:spLocks noGrp="1" noChangeArrowheads="1"/>
          </p:cNvSpPr>
          <p:nvPr>
            <p:ph type="ftr" sz="quarter" idx="3"/>
          </p:nvPr>
        </p:nvSpPr>
        <p:spPr bwMode="auto">
          <a:xfrm>
            <a:off x="3124200" y="6356350"/>
            <a:ext cx="2895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eaLnBrk="0" latinLnBrk="1" hangingPunct="0">
              <a:defRPr sz="1200">
                <a:solidFill>
                  <a:srgbClr val="898989"/>
                </a:solidFill>
                <a:latin typeface="+mn-lt"/>
                <a:ea typeface="+mn-ea"/>
                <a:cs typeface="+mn-cs"/>
                <a:sym typeface="나눔고딕" pitchFamily="2" charset="-127"/>
              </a:defRPr>
            </a:lvl1pPr>
          </a:lstStyle>
          <a:p>
            <a:pPr>
              <a:defRPr/>
            </a:pPr>
            <a:endParaRPr lang="zh-CN" altLang="zh-CN"/>
          </a:p>
        </p:txBody>
      </p:sp>
      <p:sp>
        <p:nvSpPr>
          <p:cNvPr id="1030" name="슬라이드 번호 개체 틀 5"/>
          <p:cNvSpPr>
            <a:spLocks noGrp="1" noChangeArrowheads="1"/>
          </p:cNvSpPr>
          <p:nvPr>
            <p:ph type="sldNum" sz="quarter" idx="4"/>
          </p:nvPr>
        </p:nvSpPr>
        <p:spPr bwMode="auto">
          <a:xfrm>
            <a:off x="6553200" y="6356350"/>
            <a:ext cx="2133600" cy="365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eaLnBrk="0" latinLnBrk="1" hangingPunct="0">
              <a:defRPr sz="1200">
                <a:solidFill>
                  <a:srgbClr val="898989"/>
                </a:solidFill>
                <a:latin typeface="+mn-lt"/>
                <a:ea typeface="+mn-ea"/>
                <a:cs typeface="+mn-cs"/>
                <a:sym typeface="나눔고딕" pitchFamily="2" charset="-127"/>
              </a:defRPr>
            </a:lvl1pPr>
          </a:lstStyle>
          <a:p>
            <a:pPr>
              <a:defRPr/>
            </a:pPr>
            <a:fld id="{D31D1E70-C7A1-4508-95B9-5D6EFFFBB350}" type="slidenum">
              <a:rPr lang="zh-CN" altLang="zh-CN"/>
              <a:pPr>
                <a:defRPr/>
              </a:pPr>
              <a:t>‹#›</a:t>
            </a:fld>
            <a:endParaRPr lang="zh-CN" altLang="zh-CN"/>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ransition>
    <p:fade/>
  </p:transition>
  <p:hf sldNum="0" hdr="0" ftr="0"/>
  <p:txStyles>
    <p:titleStyle>
      <a:lvl1pPr marL="914400" indent="-914400" algn="ctr" rtl="0" eaLnBrk="0" fontAlgn="base" latinLnBrk="1" hangingPunct="0">
        <a:spcBef>
          <a:spcPct val="0"/>
        </a:spcBef>
        <a:spcAft>
          <a:spcPct val="0"/>
        </a:spcAft>
        <a:defRPr sz="3600">
          <a:solidFill>
            <a:schemeClr val="tx1"/>
          </a:solidFill>
          <a:latin typeface="+mj-lt"/>
          <a:ea typeface="+mj-ea"/>
          <a:cs typeface="나눔고딕"/>
          <a:sym typeface="나눔 고딕"/>
        </a:defRPr>
      </a:lvl1pPr>
      <a:lvl2pPr marL="914400" indent="-914400" algn="ctr" rtl="0" eaLnBrk="0" fontAlgn="base" latinLnBrk="1" hangingPunct="0">
        <a:spcBef>
          <a:spcPct val="0"/>
        </a:spcBef>
        <a:spcAft>
          <a:spcPct val="0"/>
        </a:spcAft>
        <a:defRPr sz="3600">
          <a:solidFill>
            <a:schemeClr val="tx1"/>
          </a:solidFill>
          <a:latin typeface="나눔고딕" pitchFamily="2" charset="-127"/>
          <a:ea typeface="나눔고딕" pitchFamily="2" charset="-127"/>
          <a:cs typeface="나눔고딕"/>
          <a:sym typeface="나눔 고딕"/>
        </a:defRPr>
      </a:lvl2pPr>
      <a:lvl3pPr marL="914400" indent="-914400" algn="ctr" rtl="0" eaLnBrk="0" fontAlgn="base" latinLnBrk="1" hangingPunct="0">
        <a:spcBef>
          <a:spcPct val="0"/>
        </a:spcBef>
        <a:spcAft>
          <a:spcPct val="0"/>
        </a:spcAft>
        <a:defRPr sz="3600">
          <a:solidFill>
            <a:schemeClr val="tx1"/>
          </a:solidFill>
          <a:latin typeface="나눔고딕" pitchFamily="2" charset="-127"/>
          <a:ea typeface="나눔고딕" pitchFamily="2" charset="-127"/>
          <a:cs typeface="나눔고딕"/>
          <a:sym typeface="나눔 고딕"/>
        </a:defRPr>
      </a:lvl3pPr>
      <a:lvl4pPr marL="914400" indent="-914400" algn="ctr" rtl="0" eaLnBrk="0" fontAlgn="base" latinLnBrk="1" hangingPunct="0">
        <a:spcBef>
          <a:spcPct val="0"/>
        </a:spcBef>
        <a:spcAft>
          <a:spcPct val="0"/>
        </a:spcAft>
        <a:defRPr sz="3600">
          <a:solidFill>
            <a:schemeClr val="tx1"/>
          </a:solidFill>
          <a:latin typeface="나눔고딕" pitchFamily="2" charset="-127"/>
          <a:ea typeface="나눔고딕" pitchFamily="2" charset="-127"/>
          <a:cs typeface="나눔고딕"/>
          <a:sym typeface="나눔 고딕"/>
        </a:defRPr>
      </a:lvl4pPr>
      <a:lvl5pPr marL="914400" indent="-914400" algn="ctr" rtl="0" eaLnBrk="0" fontAlgn="base" latinLnBrk="1" hangingPunct="0">
        <a:spcBef>
          <a:spcPct val="0"/>
        </a:spcBef>
        <a:spcAft>
          <a:spcPct val="0"/>
        </a:spcAft>
        <a:defRPr sz="3600">
          <a:solidFill>
            <a:schemeClr val="tx1"/>
          </a:solidFill>
          <a:latin typeface="나눔고딕" pitchFamily="2" charset="-127"/>
          <a:ea typeface="나눔고딕" pitchFamily="2" charset="-127"/>
          <a:cs typeface="나눔고딕"/>
          <a:sym typeface="나눔 고딕"/>
        </a:defRPr>
      </a:lvl5pPr>
      <a:lvl6pPr marL="1371600" indent="-914400" algn="ctr" rtl="0" fontAlgn="base" latinLnBrk="1">
        <a:spcBef>
          <a:spcPct val="0"/>
        </a:spcBef>
        <a:spcAft>
          <a:spcPct val="0"/>
        </a:spcAft>
        <a:defRPr sz="3600">
          <a:solidFill>
            <a:schemeClr val="tx1"/>
          </a:solidFill>
          <a:latin typeface="나눔고딕" pitchFamily="2" charset="-127"/>
          <a:ea typeface="나눔고딕" pitchFamily="2" charset="-127"/>
          <a:sym typeface="나눔 고딕" charset="0"/>
        </a:defRPr>
      </a:lvl6pPr>
      <a:lvl7pPr marL="1828800" indent="-914400" algn="ctr" rtl="0" fontAlgn="base" latinLnBrk="1">
        <a:spcBef>
          <a:spcPct val="0"/>
        </a:spcBef>
        <a:spcAft>
          <a:spcPct val="0"/>
        </a:spcAft>
        <a:defRPr sz="3600">
          <a:solidFill>
            <a:schemeClr val="tx1"/>
          </a:solidFill>
          <a:latin typeface="나눔고딕" pitchFamily="2" charset="-127"/>
          <a:ea typeface="나눔고딕" pitchFamily="2" charset="-127"/>
          <a:sym typeface="나눔 고딕" charset="0"/>
        </a:defRPr>
      </a:lvl7pPr>
      <a:lvl8pPr marL="2286000" indent="-914400" algn="ctr" rtl="0" fontAlgn="base" latinLnBrk="1">
        <a:spcBef>
          <a:spcPct val="0"/>
        </a:spcBef>
        <a:spcAft>
          <a:spcPct val="0"/>
        </a:spcAft>
        <a:defRPr sz="3600">
          <a:solidFill>
            <a:schemeClr val="tx1"/>
          </a:solidFill>
          <a:latin typeface="나눔고딕" pitchFamily="2" charset="-127"/>
          <a:ea typeface="나눔고딕" pitchFamily="2" charset="-127"/>
          <a:sym typeface="나눔 고딕" charset="0"/>
        </a:defRPr>
      </a:lvl8pPr>
      <a:lvl9pPr marL="2743200" indent="-914400" algn="ctr" rtl="0" fontAlgn="base" latinLnBrk="1">
        <a:spcBef>
          <a:spcPct val="0"/>
        </a:spcBef>
        <a:spcAft>
          <a:spcPct val="0"/>
        </a:spcAft>
        <a:defRPr sz="3600">
          <a:solidFill>
            <a:schemeClr val="tx1"/>
          </a:solidFill>
          <a:latin typeface="나눔고딕" pitchFamily="2" charset="-127"/>
          <a:ea typeface="나눔고딕" pitchFamily="2" charset="-127"/>
          <a:sym typeface="나눔 고딕" charset="0"/>
        </a:defRPr>
      </a:lvl9pPr>
    </p:titleStyle>
    <p:bodyStyle>
      <a:lvl1pPr marL="342900" indent="-342900" algn="l" rtl="0" eaLnBrk="0" fontAlgn="base" latinLnBrk="1" hangingPunct="0">
        <a:spcBef>
          <a:spcPct val="20000"/>
        </a:spcBef>
        <a:spcAft>
          <a:spcPct val="0"/>
        </a:spcAft>
        <a:buChar char="•"/>
        <a:defRPr sz="2000">
          <a:solidFill>
            <a:schemeClr val="tx1"/>
          </a:solidFill>
          <a:latin typeface="+mn-lt"/>
          <a:ea typeface="+mn-ea"/>
          <a:cs typeface="나눔고딕"/>
          <a:sym typeface="나눔 고딕"/>
        </a:defRPr>
      </a:lvl1pPr>
      <a:lvl2pPr marL="742950" indent="-285750" algn="l" rtl="0" eaLnBrk="0" fontAlgn="base" latinLnBrk="1" hangingPunct="0">
        <a:spcBef>
          <a:spcPct val="20000"/>
        </a:spcBef>
        <a:spcAft>
          <a:spcPct val="0"/>
        </a:spcAft>
        <a:buChar char="–"/>
        <a:defRPr sz="2000">
          <a:solidFill>
            <a:schemeClr val="tx1"/>
          </a:solidFill>
          <a:latin typeface="+mn-lt"/>
          <a:ea typeface="+mn-ea"/>
          <a:cs typeface="나눔고딕"/>
          <a:sym typeface="나눔 고딕"/>
        </a:defRPr>
      </a:lvl2pPr>
      <a:lvl3pPr marL="1143000" indent="-228600" algn="l" rtl="0" eaLnBrk="0" fontAlgn="base" latinLnBrk="1" hangingPunct="0">
        <a:spcBef>
          <a:spcPct val="20000"/>
        </a:spcBef>
        <a:spcAft>
          <a:spcPct val="0"/>
        </a:spcAft>
        <a:buChar char="•"/>
        <a:defRPr sz="2000">
          <a:solidFill>
            <a:schemeClr val="tx1"/>
          </a:solidFill>
          <a:latin typeface="+mn-lt"/>
          <a:ea typeface="+mn-ea"/>
          <a:cs typeface="나눔고딕"/>
          <a:sym typeface="나눔 고딕"/>
        </a:defRPr>
      </a:lvl3pPr>
      <a:lvl4pPr marL="1600200" indent="-228600" algn="l" rtl="0" eaLnBrk="0" fontAlgn="base" latinLnBrk="1" hangingPunct="0">
        <a:spcBef>
          <a:spcPct val="20000"/>
        </a:spcBef>
        <a:spcAft>
          <a:spcPct val="0"/>
        </a:spcAft>
        <a:buChar char="–"/>
        <a:defRPr sz="2000">
          <a:solidFill>
            <a:schemeClr val="tx1"/>
          </a:solidFill>
          <a:latin typeface="+mn-lt"/>
          <a:ea typeface="+mn-ea"/>
          <a:cs typeface="나눔고딕"/>
          <a:sym typeface="나눔 고딕"/>
        </a:defRPr>
      </a:lvl4pPr>
      <a:lvl5pPr marL="2057400" indent="-228600" algn="l" rtl="0" eaLnBrk="0" fontAlgn="base" latinLnBrk="1" hangingPunct="0">
        <a:spcBef>
          <a:spcPct val="20000"/>
        </a:spcBef>
        <a:spcAft>
          <a:spcPct val="0"/>
        </a:spcAft>
        <a:buChar char="»"/>
        <a:defRPr sz="2000">
          <a:solidFill>
            <a:schemeClr val="tx1"/>
          </a:solidFill>
          <a:latin typeface="+mn-lt"/>
          <a:ea typeface="+mn-ea"/>
          <a:cs typeface="나눔고딕"/>
          <a:sym typeface="나눔 고딕"/>
        </a:defRPr>
      </a:lvl5pPr>
      <a:lvl6pPr marL="2514600" indent="-228600" algn="l" rtl="0" fontAlgn="base" latinLnBrk="1">
        <a:spcBef>
          <a:spcPct val="20000"/>
        </a:spcBef>
        <a:spcAft>
          <a:spcPct val="0"/>
        </a:spcAft>
        <a:defRPr sz="2000">
          <a:solidFill>
            <a:schemeClr val="tx1"/>
          </a:solidFill>
          <a:latin typeface="+mn-lt"/>
          <a:ea typeface="+mn-ea"/>
          <a:sym typeface="나눔 고딕" charset="0"/>
        </a:defRPr>
      </a:lvl6pPr>
      <a:lvl7pPr marL="2971800" indent="-228600" algn="l" rtl="0" fontAlgn="base" latinLnBrk="1">
        <a:spcBef>
          <a:spcPct val="20000"/>
        </a:spcBef>
        <a:spcAft>
          <a:spcPct val="0"/>
        </a:spcAft>
        <a:defRPr sz="2000">
          <a:solidFill>
            <a:schemeClr val="tx1"/>
          </a:solidFill>
          <a:latin typeface="+mn-lt"/>
          <a:ea typeface="+mn-ea"/>
          <a:sym typeface="나눔 고딕" charset="0"/>
        </a:defRPr>
      </a:lvl7pPr>
      <a:lvl8pPr marL="3429000" indent="-228600" algn="l" rtl="0" fontAlgn="base" latinLnBrk="1">
        <a:spcBef>
          <a:spcPct val="20000"/>
        </a:spcBef>
        <a:spcAft>
          <a:spcPct val="0"/>
        </a:spcAft>
        <a:defRPr sz="2000">
          <a:solidFill>
            <a:schemeClr val="tx1"/>
          </a:solidFill>
          <a:latin typeface="+mn-lt"/>
          <a:ea typeface="+mn-ea"/>
          <a:sym typeface="나눔 고딕" charset="0"/>
        </a:defRPr>
      </a:lvl8pPr>
      <a:lvl9pPr marL="3886200" indent="-228600" algn="l" rtl="0" fontAlgn="base" latinLnBrk="1">
        <a:spcBef>
          <a:spcPct val="20000"/>
        </a:spcBef>
        <a:spcAft>
          <a:spcPct val="0"/>
        </a:spcAft>
        <a:defRPr sz="2000">
          <a:solidFill>
            <a:schemeClr val="tx1"/>
          </a:solidFill>
          <a:latin typeface="+mn-lt"/>
          <a:ea typeface="+mn-ea"/>
          <a:sym typeface="나눔 고딕"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hyperlink" Target="&#24066;&#22330;&#33829;&#38144;&#23398;&#38754;&#25480;&#36741;&#23548;&#25945;&#23398;&#35774;&#35745;.doc"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337" name="Picture 2" descr="11"/>
          <p:cNvPicPr>
            <a:picLocks noChangeAspect="1" noChangeArrowheads="1"/>
          </p:cNvPicPr>
          <p:nvPr/>
        </p:nvPicPr>
        <p:blipFill>
          <a:blip r:embed="rId2"/>
          <a:srcRect/>
          <a:stretch>
            <a:fillRect/>
          </a:stretch>
        </p:blipFill>
        <p:spPr bwMode="auto">
          <a:xfrm>
            <a:off x="0" y="-26988"/>
            <a:ext cx="9144000" cy="3440113"/>
          </a:xfrm>
          <a:prstGeom prst="rect">
            <a:avLst/>
          </a:prstGeom>
          <a:noFill/>
          <a:ln w="9525">
            <a:noFill/>
            <a:miter lim="800000"/>
            <a:headEnd/>
            <a:tailEnd/>
          </a:ln>
        </p:spPr>
      </p:pic>
      <p:sp>
        <p:nvSpPr>
          <p:cNvPr id="14338" name="TextBox 19"/>
          <p:cNvSpPr>
            <a:spLocks noChangeArrowheads="1"/>
          </p:cNvSpPr>
          <p:nvPr/>
        </p:nvSpPr>
        <p:spPr bwMode="auto">
          <a:xfrm>
            <a:off x="107950" y="3546475"/>
            <a:ext cx="8929688" cy="747713"/>
          </a:xfrm>
          <a:prstGeom prst="rect">
            <a:avLst/>
          </a:prstGeom>
          <a:noFill/>
          <a:ln w="9525">
            <a:noFill/>
            <a:miter lim="800000"/>
            <a:headEnd/>
            <a:tailEnd/>
          </a:ln>
        </p:spPr>
        <p:txBody>
          <a:bodyPr>
            <a:spAutoFit/>
          </a:bodyPr>
          <a:lstStyle/>
          <a:p>
            <a:pPr algn="ctr" eaLnBrk="0" latinLnBrk="1" hangingPunct="0"/>
            <a:r>
              <a:rPr lang="zh-CN" altLang="en-US" sz="4300">
                <a:solidFill>
                  <a:schemeClr val="accent2"/>
                </a:solidFill>
                <a:latin typeface="方正大标宋简体"/>
                <a:ea typeface="方正大标宋简体"/>
                <a:cs typeface="方正大标宋简体"/>
                <a:sym typeface="나눔고딕"/>
              </a:rPr>
              <a:t>学习支持服务与教学团队</a:t>
            </a:r>
            <a:endParaRPr lang="zh-CN" altLang="en-US" sz="4300">
              <a:latin typeface="方正大标宋简体"/>
              <a:ea typeface="方正大标宋简体"/>
              <a:cs typeface="方正大标宋简体"/>
              <a:sym typeface="나눔고딕"/>
            </a:endParaRPr>
          </a:p>
        </p:txBody>
      </p:sp>
      <p:sp>
        <p:nvSpPr>
          <p:cNvPr id="14339" name="직선 연결선 9"/>
          <p:cNvSpPr>
            <a:spLocks noChangeShapeType="1"/>
          </p:cNvSpPr>
          <p:nvPr/>
        </p:nvSpPr>
        <p:spPr bwMode="auto">
          <a:xfrm>
            <a:off x="250825" y="3429000"/>
            <a:ext cx="8642350" cy="0"/>
          </a:xfrm>
          <a:prstGeom prst="line">
            <a:avLst/>
          </a:prstGeom>
          <a:noFill/>
          <a:ln w="3175">
            <a:solidFill>
              <a:srgbClr val="68727E"/>
            </a:solidFill>
            <a:round/>
            <a:headEnd/>
            <a:tailEnd/>
          </a:ln>
        </p:spPr>
        <p:txBody>
          <a:bodyPr/>
          <a:lstStyle/>
          <a:p>
            <a:endParaRPr lang="zh-CN" altLang="en-US"/>
          </a:p>
        </p:txBody>
      </p:sp>
      <p:sp>
        <p:nvSpPr>
          <p:cNvPr id="14340" name="직선 연결선 12"/>
          <p:cNvSpPr>
            <a:spLocks noChangeShapeType="1"/>
          </p:cNvSpPr>
          <p:nvPr/>
        </p:nvSpPr>
        <p:spPr bwMode="auto">
          <a:xfrm>
            <a:off x="250825" y="6534150"/>
            <a:ext cx="8642350" cy="0"/>
          </a:xfrm>
          <a:prstGeom prst="line">
            <a:avLst/>
          </a:prstGeom>
          <a:noFill/>
          <a:ln w="3175">
            <a:solidFill>
              <a:srgbClr val="68727E"/>
            </a:solidFill>
            <a:round/>
            <a:headEnd/>
            <a:tailEnd/>
          </a:ln>
        </p:spPr>
        <p:txBody>
          <a:bodyPr/>
          <a:lstStyle/>
          <a:p>
            <a:endParaRPr lang="zh-CN" altLang="en-US"/>
          </a:p>
        </p:txBody>
      </p:sp>
      <p:sp>
        <p:nvSpPr>
          <p:cNvPr id="14341" name="TextBox 16"/>
          <p:cNvSpPr>
            <a:spLocks noChangeArrowheads="1"/>
          </p:cNvSpPr>
          <p:nvPr/>
        </p:nvSpPr>
        <p:spPr bwMode="auto">
          <a:xfrm>
            <a:off x="2698750" y="4941888"/>
            <a:ext cx="4040188" cy="549275"/>
          </a:xfrm>
          <a:prstGeom prst="rect">
            <a:avLst/>
          </a:prstGeom>
          <a:noFill/>
          <a:ln w="9525">
            <a:noFill/>
            <a:miter lim="800000"/>
            <a:headEnd/>
            <a:tailEnd/>
          </a:ln>
        </p:spPr>
        <p:txBody>
          <a:bodyPr>
            <a:spAutoFit/>
          </a:bodyPr>
          <a:lstStyle/>
          <a:p>
            <a:pPr eaLnBrk="0" latinLnBrk="1" hangingPunct="0">
              <a:lnSpc>
                <a:spcPct val="150000"/>
              </a:lnSpc>
            </a:pPr>
            <a:r>
              <a:rPr lang="zh-CN" altLang="en-US" sz="2000">
                <a:solidFill>
                  <a:schemeClr val="folHlink"/>
                </a:solidFill>
                <a:latin typeface="华文楷体" pitchFamily="2" charset="-122"/>
                <a:ea typeface="华文楷体" pitchFamily="2" charset="-122"/>
                <a:sym typeface="나눔고딕"/>
              </a:rPr>
              <a:t>  学习支持服务中心  刘志敏</a:t>
            </a:r>
            <a:endParaRPr lang="zh-CN" altLang="en-US" sz="2000">
              <a:solidFill>
                <a:schemeClr val="folHlink"/>
              </a:solidFill>
              <a:latin typeface="华文楷体" pitchFamily="2" charset="-122"/>
              <a:ea typeface="华文楷体" pitchFamily="2" charset="-122"/>
            </a:endParaRPr>
          </a:p>
        </p:txBody>
      </p:sp>
      <p:sp>
        <p:nvSpPr>
          <p:cNvPr id="14342" name="TextBox 8"/>
          <p:cNvSpPr>
            <a:spLocks noChangeArrowheads="1"/>
          </p:cNvSpPr>
          <p:nvPr/>
        </p:nvSpPr>
        <p:spPr bwMode="auto">
          <a:xfrm>
            <a:off x="7092950" y="3500438"/>
            <a:ext cx="1871663" cy="311150"/>
          </a:xfrm>
          <a:prstGeom prst="rect">
            <a:avLst/>
          </a:prstGeom>
          <a:noFill/>
          <a:ln w="9525">
            <a:noFill/>
            <a:miter lim="800000"/>
            <a:headEnd/>
            <a:tailEnd/>
          </a:ln>
        </p:spPr>
        <p:txBody>
          <a:bodyPr>
            <a:spAutoFit/>
          </a:bodyPr>
          <a:lstStyle/>
          <a:p>
            <a:pPr algn="r" eaLnBrk="0" latinLnBrk="1" hangingPunct="0">
              <a:lnSpc>
                <a:spcPct val="80000"/>
              </a:lnSpc>
            </a:pPr>
            <a:endParaRPr lang="zh-CN" altLang="zh-CN"/>
          </a:p>
        </p:txBody>
      </p:sp>
      <p:pic>
        <p:nvPicPr>
          <p:cNvPr id="14343" name="Picture 8" descr="3"/>
          <p:cNvPicPr>
            <a:picLocks noChangeAspect="1" noChangeArrowheads="1"/>
          </p:cNvPicPr>
          <p:nvPr/>
        </p:nvPicPr>
        <p:blipFill>
          <a:blip r:embed="rId3"/>
          <a:srcRect/>
          <a:stretch>
            <a:fillRect/>
          </a:stretch>
        </p:blipFill>
        <p:spPr bwMode="auto">
          <a:xfrm>
            <a:off x="7308850" y="404813"/>
            <a:ext cx="1579563" cy="439737"/>
          </a:xfrm>
          <a:prstGeom prst="rect">
            <a:avLst/>
          </a:prstGeom>
          <a:noFill/>
          <a:ln w="9525">
            <a:noFill/>
            <a:miter lim="800000"/>
            <a:headEnd/>
            <a:tailEnd/>
          </a:ln>
        </p:spPr>
      </p:pic>
      <p:pic>
        <p:nvPicPr>
          <p:cNvPr id="14344" name="Picture 9" descr="6"/>
          <p:cNvPicPr>
            <a:picLocks noChangeAspect="1" noChangeArrowheads="1"/>
          </p:cNvPicPr>
          <p:nvPr/>
        </p:nvPicPr>
        <p:blipFill>
          <a:blip r:embed="rId4"/>
          <a:srcRect/>
          <a:stretch>
            <a:fillRect/>
          </a:stretch>
        </p:blipFill>
        <p:spPr bwMode="auto">
          <a:xfrm>
            <a:off x="250825" y="6527800"/>
            <a:ext cx="8643938" cy="330200"/>
          </a:xfrm>
          <a:prstGeom prst="rect">
            <a:avLst/>
          </a:prstGeom>
          <a:noFill/>
          <a:ln w="9525">
            <a:noFill/>
            <a:miter lim="800000"/>
            <a:headEnd/>
            <a:tailEnd/>
          </a:ln>
        </p:spPr>
      </p:pic>
      <p:sp>
        <p:nvSpPr>
          <p:cNvPr id="14345" name="TextBox 10"/>
          <p:cNvSpPr txBox="1">
            <a:spLocks noChangeArrowheads="1"/>
          </p:cNvSpPr>
          <p:nvPr/>
        </p:nvSpPr>
        <p:spPr bwMode="auto">
          <a:xfrm>
            <a:off x="3851275" y="5805488"/>
            <a:ext cx="1263650" cy="366712"/>
          </a:xfrm>
          <a:prstGeom prst="rect">
            <a:avLst/>
          </a:prstGeom>
          <a:noFill/>
          <a:ln w="9525">
            <a:noFill/>
            <a:miter lim="800000"/>
            <a:headEnd/>
            <a:tailEnd/>
          </a:ln>
        </p:spPr>
        <p:txBody>
          <a:bodyPr wrap="none">
            <a:spAutoFit/>
          </a:bodyPr>
          <a:lstStyle/>
          <a:p>
            <a:pPr eaLnBrk="0" latinLnBrk="1" hangingPunct="0"/>
            <a:r>
              <a:rPr lang="en-US" altLang="zh-CN"/>
              <a:t>2013. 3.21</a:t>
            </a:r>
            <a:endParaRPr lang="zh-CN" alt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2355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3555" name="TextBox 8"/>
          <p:cNvSpPr>
            <a:spLocks noChangeArrowheads="1"/>
          </p:cNvSpPr>
          <p:nvPr/>
        </p:nvSpPr>
        <p:spPr bwMode="auto">
          <a:xfrm>
            <a:off x="1258888" y="1268413"/>
            <a:ext cx="6483350" cy="4364037"/>
          </a:xfrm>
          <a:prstGeom prst="rect">
            <a:avLst/>
          </a:prstGeom>
          <a:noFill/>
          <a:ln w="9525">
            <a:noFill/>
            <a:miter lim="800000"/>
            <a:headEnd/>
            <a:tailEnd/>
          </a:ln>
        </p:spPr>
        <p:txBody>
          <a:bodyPr>
            <a:spAutoFit/>
          </a:bodyPr>
          <a:lstStyle/>
          <a:p>
            <a:pPr marL="342900" indent="-342900">
              <a:lnSpc>
                <a:spcPct val="130000"/>
              </a:lnSpc>
            </a:pPr>
            <a:r>
              <a:rPr lang="zh-CN" altLang="en-US" sz="2400" b="1">
                <a:latin typeface="宋体" charset="-122"/>
              </a:rPr>
              <a:t>丁新归纳的学习支持服务</a:t>
            </a:r>
            <a:r>
              <a:rPr lang="en-US" altLang="zh-CN" sz="2400" b="1">
                <a:latin typeface="宋体" charset="-122"/>
              </a:rPr>
              <a:t>7</a:t>
            </a:r>
            <a:r>
              <a:rPr lang="zh-CN" altLang="en-US" sz="2400" b="1">
                <a:latin typeface="宋体" charset="-122"/>
              </a:rPr>
              <a:t>项内涵</a:t>
            </a:r>
            <a:r>
              <a:rPr lang="zh-CN" altLang="en-US" sz="2400">
                <a:latin typeface="宋体" charset="-122"/>
              </a:rPr>
              <a:t>：</a:t>
            </a:r>
          </a:p>
          <a:p>
            <a:pPr marL="342900" indent="-342900">
              <a:lnSpc>
                <a:spcPct val="130000"/>
              </a:lnSpc>
              <a:buFont typeface="Wingdings" pitchFamily="2" charset="2"/>
              <a:buChar char="Ø"/>
            </a:pPr>
            <a:r>
              <a:rPr lang="zh-CN" altLang="en-US" sz="2400">
                <a:latin typeface="宋体" charset="-122"/>
              </a:rPr>
              <a:t>信息与咨询</a:t>
            </a:r>
          </a:p>
          <a:p>
            <a:pPr marL="342900" indent="-342900">
              <a:lnSpc>
                <a:spcPct val="130000"/>
              </a:lnSpc>
              <a:buFont typeface="Wingdings" pitchFamily="2" charset="2"/>
              <a:buChar char="Ø"/>
            </a:pPr>
            <a:r>
              <a:rPr lang="zh-CN" altLang="en-US" sz="2400">
                <a:latin typeface="宋体" charset="-122"/>
              </a:rPr>
              <a:t>课程与资源（生成性资源部分，即学习过程中对资源的更新、补充等）</a:t>
            </a:r>
          </a:p>
          <a:p>
            <a:pPr marL="342900" indent="-342900">
              <a:lnSpc>
                <a:spcPct val="130000"/>
              </a:lnSpc>
              <a:buFont typeface="Wingdings" pitchFamily="2" charset="2"/>
              <a:buChar char="Ø"/>
            </a:pPr>
            <a:r>
              <a:rPr lang="zh-CN" altLang="en-US" sz="2400">
                <a:latin typeface="宋体" charset="-122"/>
              </a:rPr>
              <a:t>导学与指导</a:t>
            </a:r>
          </a:p>
          <a:p>
            <a:pPr marL="342900" indent="-342900">
              <a:lnSpc>
                <a:spcPct val="130000"/>
              </a:lnSpc>
              <a:buFont typeface="Wingdings" pitchFamily="2" charset="2"/>
              <a:buChar char="Ø"/>
            </a:pPr>
            <a:r>
              <a:rPr lang="zh-CN" altLang="en-US" sz="2400">
                <a:latin typeface="宋体" charset="-122"/>
              </a:rPr>
              <a:t>活动与交互</a:t>
            </a:r>
          </a:p>
          <a:p>
            <a:pPr marL="342900" indent="-342900">
              <a:lnSpc>
                <a:spcPct val="130000"/>
              </a:lnSpc>
              <a:buFont typeface="Wingdings" pitchFamily="2" charset="2"/>
              <a:buChar char="Ø"/>
            </a:pPr>
            <a:r>
              <a:rPr lang="zh-CN" altLang="en-US" sz="2400">
                <a:latin typeface="宋体" charset="-122"/>
              </a:rPr>
              <a:t>实践与实验</a:t>
            </a:r>
          </a:p>
          <a:p>
            <a:pPr marL="342900" indent="-342900">
              <a:lnSpc>
                <a:spcPct val="130000"/>
              </a:lnSpc>
              <a:buFont typeface="Wingdings" pitchFamily="2" charset="2"/>
              <a:buChar char="Ø"/>
            </a:pPr>
            <a:r>
              <a:rPr lang="zh-CN" altLang="en-US" sz="2400">
                <a:latin typeface="宋体" charset="-122"/>
              </a:rPr>
              <a:t>实施与技术</a:t>
            </a:r>
          </a:p>
          <a:p>
            <a:pPr marL="342900" indent="-342900">
              <a:lnSpc>
                <a:spcPct val="130000"/>
              </a:lnSpc>
              <a:buFont typeface="Wingdings" pitchFamily="2" charset="2"/>
              <a:buChar char="Ø"/>
            </a:pPr>
            <a:r>
              <a:rPr lang="zh-CN" altLang="en-US" sz="2400">
                <a:latin typeface="宋体" charset="-122"/>
              </a:rPr>
              <a:t>评价与激励</a:t>
            </a:r>
            <a:endParaRPr lang="en-US" altLang="zh-CN" sz="2400">
              <a:latin typeface="宋体" charset="-122"/>
            </a:endParaRPr>
          </a:p>
        </p:txBody>
      </p:sp>
      <p:pic>
        <p:nvPicPr>
          <p:cNvPr id="23556"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3557"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2457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4579" name="TextBox 8"/>
          <p:cNvSpPr>
            <a:spLocks noChangeArrowheads="1"/>
          </p:cNvSpPr>
          <p:nvPr/>
        </p:nvSpPr>
        <p:spPr bwMode="auto">
          <a:xfrm>
            <a:off x="827088" y="1700213"/>
            <a:ext cx="7202487" cy="3425825"/>
          </a:xfrm>
          <a:prstGeom prst="rect">
            <a:avLst/>
          </a:prstGeom>
          <a:noFill/>
          <a:ln w="9525">
            <a:noFill/>
            <a:miter lim="800000"/>
            <a:headEnd/>
            <a:tailEnd/>
          </a:ln>
        </p:spPr>
        <p:txBody>
          <a:bodyPr>
            <a:spAutoFit/>
          </a:bodyPr>
          <a:lstStyle/>
          <a:p>
            <a:pPr marL="342900" indent="-342900">
              <a:lnSpc>
                <a:spcPct val="130000"/>
              </a:lnSpc>
            </a:pPr>
            <a:r>
              <a:rPr lang="zh-CN" altLang="en-US" sz="2800" b="1"/>
              <a:t>             学习支持服务的核心在于沟通（交互），沟通的目的或者说内容在于帮助学习者实现学习目标。通过多种渠道和方式实现教与学的沟通，弥合处于物理时空中分离着的教师与学生的距离，实现教与学的再度整合 </a:t>
            </a:r>
            <a:endParaRPr lang="en-US" altLang="zh-CN" sz="2800" b="1"/>
          </a:p>
        </p:txBody>
      </p:sp>
      <p:pic>
        <p:nvPicPr>
          <p:cNvPr id="24580"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4581"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Box 19"/>
          <p:cNvSpPr>
            <a:spLocks noChangeArrowheads="1"/>
          </p:cNvSpPr>
          <p:nvPr/>
        </p:nvSpPr>
        <p:spPr bwMode="auto">
          <a:xfrm>
            <a:off x="466725" y="476250"/>
            <a:ext cx="64817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二、学习支持服务的重要地位与作用</a:t>
            </a:r>
          </a:p>
        </p:txBody>
      </p:sp>
      <p:sp>
        <p:nvSpPr>
          <p:cNvPr id="2560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5603" name="TextBox 8"/>
          <p:cNvSpPr>
            <a:spLocks noChangeArrowheads="1"/>
          </p:cNvSpPr>
          <p:nvPr/>
        </p:nvSpPr>
        <p:spPr bwMode="auto">
          <a:xfrm>
            <a:off x="969963" y="1268413"/>
            <a:ext cx="7131050" cy="4267200"/>
          </a:xfrm>
          <a:prstGeom prst="rect">
            <a:avLst/>
          </a:prstGeom>
          <a:noFill/>
          <a:ln w="9525">
            <a:noFill/>
            <a:miter lim="800000"/>
            <a:headEnd/>
            <a:tailEnd/>
          </a:ln>
        </p:spPr>
        <p:txBody>
          <a:bodyPr>
            <a:spAutoFit/>
          </a:bodyPr>
          <a:lstStyle/>
          <a:p>
            <a:pPr marL="342900" indent="-342900">
              <a:lnSpc>
                <a:spcPct val="130000"/>
              </a:lnSpc>
            </a:pPr>
            <a:r>
              <a:rPr lang="zh-CN" altLang="en-US" sz="2400" b="1"/>
              <a:t> </a:t>
            </a:r>
            <a:r>
              <a:rPr lang="zh-CN" altLang="en-US" sz="2000" b="1"/>
              <a:t>远程教育的基本特征（基更）</a:t>
            </a:r>
            <a:r>
              <a:rPr lang="en-US" altLang="zh-CN" sz="2000" b="1"/>
              <a:t>:</a:t>
            </a:r>
          </a:p>
          <a:p>
            <a:pPr marL="342900" indent="-342900">
              <a:lnSpc>
                <a:spcPct val="135000"/>
              </a:lnSpc>
            </a:pPr>
            <a:r>
              <a:rPr lang="en-US" altLang="zh-CN" sz="2000" b="1"/>
              <a:t>1.</a:t>
            </a:r>
            <a:r>
              <a:rPr lang="zh-CN" altLang="en-US" sz="2000" b="1"/>
              <a:t>教师与学生分离。即在整个学习过程中教师与学生处于“准永久分离”状态。（与面授教育不同）</a:t>
            </a:r>
          </a:p>
          <a:p>
            <a:pPr marL="342900" indent="-342900">
              <a:lnSpc>
                <a:spcPct val="135000"/>
              </a:lnSpc>
            </a:pPr>
            <a:r>
              <a:rPr lang="en-US" altLang="zh-CN" sz="2000" b="1"/>
              <a:t>2.</a:t>
            </a:r>
            <a:r>
              <a:rPr lang="zh-CN" altLang="en-US" sz="2000" b="1"/>
              <a:t>教学组织的作用。即远程教育提供的是一种制度化的教育，由教育机构提供课程。（与学生个别学习有本质区别）</a:t>
            </a:r>
          </a:p>
          <a:p>
            <a:pPr marL="342900" indent="-342900">
              <a:lnSpc>
                <a:spcPct val="135000"/>
              </a:lnSpc>
            </a:pPr>
            <a:r>
              <a:rPr lang="en-US" altLang="zh-CN" sz="2000" b="1"/>
              <a:t>3.</a:t>
            </a:r>
            <a:r>
              <a:rPr lang="zh-CN" altLang="en-US" sz="2000" b="1"/>
              <a:t>技术媒体的使用。通过技术媒体把准永久性分离的学生和教师联系起来并传递教学内容。教师和学生能够通过媒体进行双向交流。</a:t>
            </a:r>
          </a:p>
          <a:p>
            <a:pPr marL="342900" indent="-342900">
              <a:lnSpc>
                <a:spcPct val="135000"/>
              </a:lnSpc>
            </a:pPr>
            <a:r>
              <a:rPr lang="en-US" altLang="zh-CN" sz="2000" b="1"/>
              <a:t>4.</a:t>
            </a:r>
            <a:r>
              <a:rPr lang="zh-CN" altLang="en-US" sz="2000" b="1"/>
              <a:t>学生和老师可能进行少量的面对面的教学和交流。</a:t>
            </a:r>
          </a:p>
          <a:p>
            <a:pPr marL="342900" indent="-342900">
              <a:lnSpc>
                <a:spcPct val="135000"/>
              </a:lnSpc>
            </a:pPr>
            <a:r>
              <a:rPr lang="en-US" altLang="zh-CN" sz="2000" b="1"/>
              <a:t>5.</a:t>
            </a:r>
            <a:r>
              <a:rPr lang="zh-CN" altLang="en-US" sz="2000" b="1"/>
              <a:t>远程教育具有工业化的特点：一个产品有大量的用户。</a:t>
            </a:r>
            <a:endParaRPr lang="en-US" altLang="zh-CN" sz="2000" b="1"/>
          </a:p>
        </p:txBody>
      </p:sp>
      <p:pic>
        <p:nvPicPr>
          <p:cNvPr id="25604"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5605"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Box 19"/>
          <p:cNvSpPr>
            <a:spLocks noChangeArrowheads="1"/>
          </p:cNvSpPr>
          <p:nvPr/>
        </p:nvSpPr>
        <p:spPr bwMode="auto">
          <a:xfrm>
            <a:off x="466725" y="476250"/>
            <a:ext cx="65547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二、对学习支持服务的重要地位与作用</a:t>
            </a:r>
          </a:p>
        </p:txBody>
      </p:sp>
      <p:sp>
        <p:nvSpPr>
          <p:cNvPr id="2662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6627" name="TextBox 8"/>
          <p:cNvSpPr>
            <a:spLocks noChangeArrowheads="1"/>
          </p:cNvSpPr>
          <p:nvPr/>
        </p:nvSpPr>
        <p:spPr bwMode="auto">
          <a:xfrm>
            <a:off x="898525" y="1412875"/>
            <a:ext cx="7348538" cy="3378200"/>
          </a:xfrm>
          <a:prstGeom prst="rect">
            <a:avLst/>
          </a:prstGeom>
          <a:noFill/>
          <a:ln w="9525">
            <a:noFill/>
            <a:miter lim="800000"/>
            <a:headEnd/>
            <a:tailEnd/>
          </a:ln>
        </p:spPr>
        <p:txBody>
          <a:bodyPr>
            <a:spAutoFit/>
          </a:bodyPr>
          <a:lstStyle/>
          <a:p>
            <a:pPr marL="342900" indent="-342900">
              <a:lnSpc>
                <a:spcPct val="150000"/>
              </a:lnSpc>
            </a:pPr>
            <a:r>
              <a:rPr lang="zh-CN" altLang="en-US" b="1"/>
              <a:t>              </a:t>
            </a:r>
            <a:r>
              <a:rPr lang="zh-CN" altLang="en-US" sz="2400" b="1"/>
              <a:t>在整个学习过程中教师与学生处于“准永久分离”状态是远程教育的一个最基本特征，这种分离带来的双向交互缺失是学习支持服务兴起和发展的根本原因。通过学习支持服务，可以把分离中的师生再度整合在一起。可以说，学习支持服务的重要性和必要性源于远程教育的特殊规律性和实践要求。</a:t>
            </a:r>
            <a:r>
              <a:rPr lang="zh-CN" altLang="en-US"/>
              <a:t> </a:t>
            </a:r>
            <a:endParaRPr lang="en-US" altLang="zh-CN"/>
          </a:p>
        </p:txBody>
      </p:sp>
      <p:pic>
        <p:nvPicPr>
          <p:cNvPr id="26628"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6629"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二、学习支持服务的地位与作用</a:t>
            </a:r>
          </a:p>
        </p:txBody>
      </p:sp>
      <p:sp>
        <p:nvSpPr>
          <p:cNvPr id="2765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7651" name="TextBox 8"/>
          <p:cNvSpPr>
            <a:spLocks noChangeArrowheads="1"/>
          </p:cNvSpPr>
          <p:nvPr/>
        </p:nvSpPr>
        <p:spPr bwMode="auto">
          <a:xfrm>
            <a:off x="754063" y="1555750"/>
            <a:ext cx="7348537" cy="3298825"/>
          </a:xfrm>
          <a:prstGeom prst="rect">
            <a:avLst/>
          </a:prstGeom>
          <a:noFill/>
          <a:ln w="9525">
            <a:noFill/>
            <a:miter lim="800000"/>
            <a:headEnd/>
            <a:tailEnd/>
          </a:ln>
        </p:spPr>
        <p:txBody>
          <a:bodyPr>
            <a:spAutoFit/>
          </a:bodyPr>
          <a:lstStyle/>
          <a:p>
            <a:pPr marL="342900" indent="-342900">
              <a:lnSpc>
                <a:spcPct val="150000"/>
              </a:lnSpc>
            </a:pPr>
            <a:r>
              <a:rPr lang="zh-CN" altLang="en-US" b="1"/>
              <a:t>            </a:t>
            </a:r>
            <a:r>
              <a:rPr lang="zh-CN" altLang="en-US" sz="2800" b="1"/>
              <a:t>霍姆伯格将远程课程的设计开发和学习支持服务并列为远程教育的两大支柱。远程教育教与学时空分离的本质决定了仅仅是设计、开发优良的课程学习材料并不能真正保证学习的发生和学业的成功。</a:t>
            </a:r>
            <a:r>
              <a:rPr lang="zh-CN" altLang="en-US" sz="2800"/>
              <a:t> </a:t>
            </a:r>
            <a:endParaRPr lang="en-US" altLang="zh-CN" sz="2800"/>
          </a:p>
        </p:txBody>
      </p:sp>
      <p:pic>
        <p:nvPicPr>
          <p:cNvPr id="27652"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7653"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19"/>
          <p:cNvSpPr>
            <a:spLocks noChangeArrowheads="1"/>
          </p:cNvSpPr>
          <p:nvPr/>
        </p:nvSpPr>
        <p:spPr bwMode="auto">
          <a:xfrm>
            <a:off x="466725" y="476250"/>
            <a:ext cx="6842125"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二、学习支持服务的重要地位与作用</a:t>
            </a:r>
          </a:p>
        </p:txBody>
      </p:sp>
      <p:sp>
        <p:nvSpPr>
          <p:cNvPr id="2867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8675" name="TextBox 8"/>
          <p:cNvSpPr>
            <a:spLocks noChangeArrowheads="1"/>
          </p:cNvSpPr>
          <p:nvPr/>
        </p:nvSpPr>
        <p:spPr bwMode="auto">
          <a:xfrm>
            <a:off x="754063" y="1555750"/>
            <a:ext cx="7348537" cy="3298825"/>
          </a:xfrm>
          <a:prstGeom prst="rect">
            <a:avLst/>
          </a:prstGeom>
          <a:noFill/>
          <a:ln w="9525">
            <a:noFill/>
            <a:miter lim="800000"/>
            <a:headEnd/>
            <a:tailEnd/>
          </a:ln>
        </p:spPr>
        <p:txBody>
          <a:bodyPr>
            <a:spAutoFit/>
          </a:bodyPr>
          <a:lstStyle/>
          <a:p>
            <a:pPr marL="342900" indent="-342900">
              <a:lnSpc>
                <a:spcPct val="150000"/>
              </a:lnSpc>
            </a:pPr>
            <a:r>
              <a:rPr lang="zh-CN" altLang="en-US" sz="2800" b="1"/>
              <a:t>         随着人们对远程开放学习维持率的问题越来越关注，信息技术在支持服务领域的应用更加广泛，人们对学习效果的重视程度日益增长，远程开放学习的学生支持服务所应发挥的作用也将引发教育者更大的兴趣。</a:t>
            </a:r>
            <a:r>
              <a:rPr lang="zh-CN" altLang="en-US"/>
              <a:t> </a:t>
            </a:r>
            <a:endParaRPr lang="en-US" altLang="zh-CN"/>
          </a:p>
        </p:txBody>
      </p:sp>
      <p:pic>
        <p:nvPicPr>
          <p:cNvPr id="28676"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8677"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二、学习支持服务的重要地位与作用</a:t>
            </a:r>
          </a:p>
        </p:txBody>
      </p:sp>
      <p:sp>
        <p:nvSpPr>
          <p:cNvPr id="2969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9699" name="TextBox 8"/>
          <p:cNvSpPr>
            <a:spLocks noChangeArrowheads="1"/>
          </p:cNvSpPr>
          <p:nvPr/>
        </p:nvSpPr>
        <p:spPr bwMode="auto">
          <a:xfrm>
            <a:off x="827088" y="1123950"/>
            <a:ext cx="7562850" cy="4581525"/>
          </a:xfrm>
          <a:prstGeom prst="rect">
            <a:avLst/>
          </a:prstGeom>
          <a:noFill/>
          <a:ln w="9525">
            <a:noFill/>
            <a:miter lim="800000"/>
            <a:headEnd/>
            <a:tailEnd/>
          </a:ln>
        </p:spPr>
        <p:txBody>
          <a:bodyPr>
            <a:spAutoFit/>
          </a:bodyPr>
          <a:lstStyle/>
          <a:p>
            <a:pPr marL="342900" indent="-342900">
              <a:lnSpc>
                <a:spcPct val="150000"/>
              </a:lnSpc>
            </a:pPr>
            <a:r>
              <a:rPr lang="zh-CN" altLang="en-US" sz="2800" b="1"/>
              <a:t>        给学习者提供全面、充分的支持服务是远程教育中教与学再度整合的必要环节，也是远程教育成功的关键因素。为了帮助学习者克服各种学习障碍，顺利完成学业，我们必须比传统教育机构提供更加细致、周到和全面的服务。学习支持服务是远程学习者学业成功的重要保证，是远程开放教育质量保证最关键的因素。 </a:t>
            </a:r>
            <a:endParaRPr lang="en-US" altLang="zh-CN" sz="2800" b="1"/>
          </a:p>
        </p:txBody>
      </p:sp>
      <p:pic>
        <p:nvPicPr>
          <p:cNvPr id="29700"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9701"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二、学习支持服务的重要地位与作用</a:t>
            </a:r>
          </a:p>
        </p:txBody>
      </p:sp>
      <p:sp>
        <p:nvSpPr>
          <p:cNvPr id="3072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30723" name="TextBox 8"/>
          <p:cNvSpPr>
            <a:spLocks noChangeArrowheads="1"/>
          </p:cNvSpPr>
          <p:nvPr/>
        </p:nvSpPr>
        <p:spPr bwMode="auto">
          <a:xfrm>
            <a:off x="682625" y="1555750"/>
            <a:ext cx="7562850" cy="3476625"/>
          </a:xfrm>
          <a:prstGeom prst="rect">
            <a:avLst/>
          </a:prstGeom>
          <a:noFill/>
          <a:ln w="9525">
            <a:noFill/>
            <a:miter lim="800000"/>
            <a:headEnd/>
            <a:tailEnd/>
          </a:ln>
        </p:spPr>
        <p:txBody>
          <a:bodyPr>
            <a:spAutoFit/>
          </a:bodyPr>
          <a:lstStyle/>
          <a:p>
            <a:pPr marL="342900" indent="-342900">
              <a:lnSpc>
                <a:spcPct val="150000"/>
              </a:lnSpc>
            </a:pPr>
            <a:r>
              <a:rPr lang="zh-CN" altLang="en-US" sz="2800" b="1"/>
              <a:t>         </a:t>
            </a:r>
            <a:r>
              <a:rPr lang="zh-CN" altLang="en-US" sz="2000" b="1"/>
              <a:t>远程教育的学生学习支持服务是网络远程教育质量保证体系共同的基本要素（丁兴富，</a:t>
            </a:r>
            <a:r>
              <a:rPr lang="en-US" altLang="zh-CN" sz="2000" b="1"/>
              <a:t>2005</a:t>
            </a:r>
            <a:r>
              <a:rPr lang="zh-CN" altLang="en-US" sz="2000" b="1"/>
              <a:t>）</a:t>
            </a:r>
          </a:p>
          <a:p>
            <a:pPr marL="342900" indent="-342900">
              <a:lnSpc>
                <a:spcPct val="150000"/>
              </a:lnSpc>
            </a:pPr>
            <a:endParaRPr lang="zh-CN" altLang="en-US" sz="2000" b="1"/>
          </a:p>
          <a:p>
            <a:pPr marL="342900" indent="-342900">
              <a:lnSpc>
                <a:spcPct val="150000"/>
              </a:lnSpc>
            </a:pPr>
            <a:r>
              <a:rPr lang="zh-CN" altLang="en-US" sz="2000" b="1"/>
              <a:t>            远程教育的成功必须依赖的两大因素就是精心设计和编制的课程以及良好的支持服务。（谭尚渭，</a:t>
            </a:r>
            <a:r>
              <a:rPr lang="en-US" altLang="zh-CN" sz="2000" b="1"/>
              <a:t>2002</a:t>
            </a:r>
            <a:r>
              <a:rPr lang="zh-CN" altLang="en-US" sz="2000" b="1"/>
              <a:t>）</a:t>
            </a:r>
          </a:p>
          <a:p>
            <a:pPr marL="342900" indent="-342900">
              <a:lnSpc>
                <a:spcPct val="150000"/>
              </a:lnSpc>
            </a:pPr>
            <a:endParaRPr lang="zh-CN" altLang="en-US" sz="2000" b="1"/>
          </a:p>
          <a:p>
            <a:pPr marL="342900" indent="-342900">
              <a:lnSpc>
                <a:spcPct val="150000"/>
              </a:lnSpc>
            </a:pPr>
            <a:r>
              <a:rPr lang="zh-CN" altLang="en-US" sz="2000" b="1"/>
              <a:t> </a:t>
            </a:r>
          </a:p>
        </p:txBody>
      </p:sp>
      <p:pic>
        <p:nvPicPr>
          <p:cNvPr id="30724"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0725"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Box 19"/>
          <p:cNvSpPr>
            <a:spLocks noChangeArrowheads="1"/>
          </p:cNvSpPr>
          <p:nvPr/>
        </p:nvSpPr>
        <p:spPr bwMode="auto">
          <a:xfrm>
            <a:off x="466725" y="476250"/>
            <a:ext cx="69865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二、学习支持服务的重要地位与作用</a:t>
            </a:r>
          </a:p>
        </p:txBody>
      </p:sp>
      <p:sp>
        <p:nvSpPr>
          <p:cNvPr id="3174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31747" name="TextBox 8"/>
          <p:cNvSpPr>
            <a:spLocks noChangeArrowheads="1"/>
          </p:cNvSpPr>
          <p:nvPr/>
        </p:nvSpPr>
        <p:spPr bwMode="auto">
          <a:xfrm>
            <a:off x="754063" y="763588"/>
            <a:ext cx="7781925" cy="5097462"/>
          </a:xfrm>
          <a:prstGeom prst="rect">
            <a:avLst/>
          </a:prstGeom>
          <a:noFill/>
          <a:ln w="9525">
            <a:noFill/>
            <a:miter lim="800000"/>
            <a:headEnd/>
            <a:tailEnd/>
          </a:ln>
        </p:spPr>
        <p:txBody>
          <a:bodyPr>
            <a:spAutoFit/>
          </a:bodyPr>
          <a:lstStyle/>
          <a:p>
            <a:pPr marL="228600" indent="-228600"/>
            <a:endParaRPr lang="zh-CN" altLang="en-US" b="1"/>
          </a:p>
          <a:p>
            <a:pPr marL="228600" indent="-228600"/>
            <a:r>
              <a:rPr lang="zh-CN" altLang="en-US" sz="2400" b="1"/>
              <a:t>       学习支持服务与学习支持服务中心</a:t>
            </a:r>
          </a:p>
          <a:p>
            <a:pPr marL="228600" indent="-228600">
              <a:lnSpc>
                <a:spcPct val="130000"/>
              </a:lnSpc>
            </a:pPr>
            <a:r>
              <a:rPr lang="zh-CN" altLang="en-US" b="1"/>
              <a:t>         </a:t>
            </a:r>
            <a:r>
              <a:rPr lang="zh-CN" altLang="en-US" sz="2000" b="1"/>
              <a:t>远程教育学习支持服务是一项系统工程，是连接所有教学活动的生态链条，是对远程教育学习者的全程关注和全方位的支持。由多部门协同，软硬件支持共同完成的。它需要精心地设计、组织、实施和评价，从而形成一体化的学习支持服务模式。学习支持服务不能成为零散的、孤立的活动。在这个系统中，</a:t>
            </a:r>
            <a:r>
              <a:rPr lang="zh-CN" altLang="en-US" sz="2000" b="1">
                <a:solidFill>
                  <a:schemeClr val="accent2"/>
                </a:solidFill>
              </a:rPr>
              <a:t>学院是核心，</a:t>
            </a:r>
            <a:r>
              <a:rPr lang="zh-CN" altLang="en-US" sz="2000" b="1"/>
              <a:t>学院发挥重要作用，决定着学习支持服务的质量。</a:t>
            </a:r>
          </a:p>
          <a:p>
            <a:pPr marL="228600" indent="-228600">
              <a:lnSpc>
                <a:spcPct val="130000"/>
              </a:lnSpc>
            </a:pPr>
            <a:r>
              <a:rPr lang="zh-CN" altLang="en-US" sz="2000" b="1"/>
              <a:t>         学习支持服务中心是职能部门，承担着规划、设计、管理、协调、引导学校的学习支持服务工作的职责。负责制定规则、标准、流程，督促、检查学习支持服务工作的落实等，为学校的学习支持服务工作提供服务，同时也通过远程接待系统为部分学生和社会成员提供直接的咨询服务。</a:t>
            </a:r>
            <a:r>
              <a:rPr lang="zh-CN" altLang="en-US" sz="2000"/>
              <a:t> </a:t>
            </a:r>
            <a:endParaRPr lang="en-US" altLang="zh-CN" sz="2000"/>
          </a:p>
        </p:txBody>
      </p:sp>
      <p:pic>
        <p:nvPicPr>
          <p:cNvPr id="31748"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1749"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19"/>
          <p:cNvSpPr>
            <a:spLocks noChangeArrowheads="1"/>
          </p:cNvSpPr>
          <p:nvPr/>
        </p:nvSpPr>
        <p:spPr bwMode="auto">
          <a:xfrm>
            <a:off x="466725" y="476250"/>
            <a:ext cx="69865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二、学习支持服务的重要地位与作用</a:t>
            </a:r>
          </a:p>
        </p:txBody>
      </p:sp>
      <p:sp>
        <p:nvSpPr>
          <p:cNvPr id="3277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32771" name="TextBox 8"/>
          <p:cNvSpPr>
            <a:spLocks noChangeArrowheads="1"/>
          </p:cNvSpPr>
          <p:nvPr/>
        </p:nvSpPr>
        <p:spPr bwMode="auto">
          <a:xfrm>
            <a:off x="754063" y="1268413"/>
            <a:ext cx="7781925" cy="3105150"/>
          </a:xfrm>
          <a:prstGeom prst="rect">
            <a:avLst/>
          </a:prstGeom>
          <a:noFill/>
          <a:ln w="9525">
            <a:noFill/>
            <a:miter lim="800000"/>
            <a:headEnd/>
            <a:tailEnd/>
          </a:ln>
        </p:spPr>
        <p:txBody>
          <a:bodyPr>
            <a:spAutoFit/>
          </a:bodyPr>
          <a:lstStyle/>
          <a:p>
            <a:pPr marL="228600" indent="-228600"/>
            <a:endParaRPr lang="zh-CN" altLang="en-US" b="1"/>
          </a:p>
          <a:p>
            <a:pPr marL="228600" indent="-228600">
              <a:lnSpc>
                <a:spcPct val="150000"/>
              </a:lnSpc>
            </a:pPr>
            <a:r>
              <a:rPr lang="zh-CN" altLang="en-US" sz="2400" b="1"/>
              <a:t>        </a:t>
            </a:r>
            <a:r>
              <a:rPr lang="zh-CN" altLang="en-US" sz="2400" b="1">
                <a:ea typeface="宋体" charset="-122"/>
              </a:rPr>
              <a:t>学习支持服务与教学团队</a:t>
            </a:r>
          </a:p>
          <a:p>
            <a:pPr marL="228600" indent="-228600">
              <a:lnSpc>
                <a:spcPct val="150000"/>
              </a:lnSpc>
            </a:pPr>
            <a:r>
              <a:rPr lang="zh-CN" altLang="en-US" sz="2400" b="1">
                <a:ea typeface="宋体" charset="-122"/>
              </a:rPr>
              <a:t>        学术性的支持服务最终要由教师完成，学习支持服务是否有效、教学目标能否顺利实现，教学团队至关重要。教学团队是学习支持服务的主体，决定着学习支持服务的质量。</a:t>
            </a:r>
            <a:endParaRPr lang="en-US" altLang="zh-CN" sz="2400" b="1">
              <a:ea typeface="宋体" charset="-122"/>
            </a:endParaRPr>
          </a:p>
        </p:txBody>
      </p:sp>
      <p:pic>
        <p:nvPicPr>
          <p:cNvPr id="32772"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2773"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1" name="TextBox 19"/>
          <p:cNvSpPr>
            <a:spLocks noChangeArrowheads="1"/>
          </p:cNvSpPr>
          <p:nvPr/>
        </p:nvSpPr>
        <p:spPr bwMode="auto">
          <a:xfrm>
            <a:off x="466725" y="476250"/>
            <a:ext cx="1296988" cy="47466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目录</a:t>
            </a:r>
          </a:p>
        </p:txBody>
      </p:sp>
      <p:sp>
        <p:nvSpPr>
          <p:cNvPr id="1536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15363" name="TextBox 8"/>
          <p:cNvSpPr>
            <a:spLocks noChangeArrowheads="1"/>
          </p:cNvSpPr>
          <p:nvPr/>
        </p:nvSpPr>
        <p:spPr bwMode="auto">
          <a:xfrm>
            <a:off x="1185863" y="1268413"/>
            <a:ext cx="7059612" cy="3927475"/>
          </a:xfrm>
          <a:prstGeom prst="rect">
            <a:avLst/>
          </a:prstGeom>
          <a:noFill/>
          <a:ln w="9525">
            <a:noFill/>
            <a:miter lim="800000"/>
            <a:headEnd/>
            <a:tailEnd/>
          </a:ln>
        </p:spPr>
        <p:txBody>
          <a:bodyPr>
            <a:spAutoFit/>
          </a:bodyPr>
          <a:lstStyle/>
          <a:p>
            <a:pPr marL="457200" indent="-457200" eaLnBrk="0" latinLnBrk="1" hangingPunct="0">
              <a:lnSpc>
                <a:spcPts val="3775"/>
              </a:lnSpc>
            </a:pPr>
            <a:r>
              <a:rPr lang="zh-CN" altLang="en-US" sz="2400" b="1">
                <a:sym typeface="나눔고딕"/>
              </a:rPr>
              <a:t>一、对学习支持服务的理解和认识 </a:t>
            </a:r>
          </a:p>
          <a:p>
            <a:pPr marL="457200" indent="-457200" eaLnBrk="0" latinLnBrk="1" hangingPunct="0">
              <a:lnSpc>
                <a:spcPts val="3775"/>
              </a:lnSpc>
            </a:pPr>
            <a:r>
              <a:rPr lang="zh-CN" altLang="en-US" sz="2400" b="1">
                <a:sym typeface="나눔고딕"/>
              </a:rPr>
              <a:t>二、学习支持服务的重要地位与作用 </a:t>
            </a:r>
          </a:p>
          <a:p>
            <a:pPr marL="457200" indent="-457200" eaLnBrk="0" latinLnBrk="1" hangingPunct="0">
              <a:lnSpc>
                <a:spcPts val="3775"/>
              </a:lnSpc>
            </a:pPr>
            <a:r>
              <a:rPr lang="zh-CN" altLang="en-US" sz="2400" b="1">
                <a:sym typeface="나눔고딕"/>
              </a:rPr>
              <a:t>三、当前学习支持服务存在的问题</a:t>
            </a:r>
          </a:p>
          <a:p>
            <a:pPr marL="457200" indent="-457200" eaLnBrk="0" latinLnBrk="1" hangingPunct="0">
              <a:lnSpc>
                <a:spcPts val="3775"/>
              </a:lnSpc>
            </a:pPr>
            <a:r>
              <a:rPr lang="zh-CN" altLang="en-US" sz="2400" b="1">
                <a:sym typeface="나눔고딕"/>
              </a:rPr>
              <a:t>四、国家开放大学教学团队的构成</a:t>
            </a:r>
          </a:p>
          <a:p>
            <a:pPr marL="457200" indent="-457200" eaLnBrk="0" latinLnBrk="1" hangingPunct="0">
              <a:lnSpc>
                <a:spcPts val="3775"/>
              </a:lnSpc>
            </a:pPr>
            <a:r>
              <a:rPr lang="zh-CN" altLang="en-US" sz="2400" b="1">
                <a:sym typeface="나눔고딕"/>
              </a:rPr>
              <a:t>五、学习支持服务模式与团队运行</a:t>
            </a:r>
          </a:p>
          <a:p>
            <a:pPr marL="457200" indent="-457200" eaLnBrk="0" latinLnBrk="1" hangingPunct="0">
              <a:lnSpc>
                <a:spcPts val="3775"/>
              </a:lnSpc>
            </a:pPr>
            <a:r>
              <a:rPr lang="zh-CN" altLang="en-US" sz="2400" b="1">
                <a:sym typeface="나눔고딕"/>
              </a:rPr>
              <a:t>六、主持教师的学习支持服务 </a:t>
            </a:r>
          </a:p>
          <a:p>
            <a:pPr marL="457200" indent="-457200" eaLnBrk="0" latinLnBrk="1" hangingPunct="0">
              <a:lnSpc>
                <a:spcPts val="3775"/>
              </a:lnSpc>
            </a:pPr>
            <a:r>
              <a:rPr lang="zh-CN" altLang="en-US" sz="2400" b="1">
                <a:sym typeface="나눔고딕"/>
              </a:rPr>
              <a:t>七、辅导教师的学习支持服务</a:t>
            </a:r>
          </a:p>
          <a:p>
            <a:pPr marL="457200" indent="-457200" eaLnBrk="0" latinLnBrk="1" hangingPunct="0">
              <a:lnSpc>
                <a:spcPts val="3775"/>
              </a:lnSpc>
            </a:pPr>
            <a:r>
              <a:rPr lang="zh-CN" altLang="en-US" sz="2400" b="1">
                <a:sym typeface="나눔고딕"/>
              </a:rPr>
              <a:t>八、教学团队的组织和管理</a:t>
            </a:r>
          </a:p>
        </p:txBody>
      </p:sp>
      <p:pic>
        <p:nvPicPr>
          <p:cNvPr id="15364"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5365"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三、当前学习支持服务存在的主要问题</a:t>
            </a:r>
          </a:p>
        </p:txBody>
      </p:sp>
      <p:sp>
        <p:nvSpPr>
          <p:cNvPr id="3379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33795" name="TextBox 8"/>
          <p:cNvSpPr>
            <a:spLocks noChangeArrowheads="1"/>
          </p:cNvSpPr>
          <p:nvPr/>
        </p:nvSpPr>
        <p:spPr bwMode="auto">
          <a:xfrm>
            <a:off x="1042988" y="1268413"/>
            <a:ext cx="7527925" cy="3889375"/>
          </a:xfrm>
          <a:prstGeom prst="rect">
            <a:avLst/>
          </a:prstGeom>
          <a:noFill/>
          <a:ln w="9525">
            <a:noFill/>
            <a:miter lim="800000"/>
            <a:headEnd/>
            <a:tailEnd/>
          </a:ln>
        </p:spPr>
        <p:txBody>
          <a:bodyPr>
            <a:spAutoFit/>
          </a:bodyPr>
          <a:lstStyle/>
          <a:p>
            <a:pPr marL="342900" indent="-342900">
              <a:lnSpc>
                <a:spcPct val="130000"/>
              </a:lnSpc>
              <a:buFont typeface="Wingdings" pitchFamily="2" charset="2"/>
              <a:buNone/>
            </a:pPr>
            <a:r>
              <a:rPr lang="zh-CN" altLang="en-US" sz="2400" b="1"/>
              <a:t>           学习支持服务一直是开放教育教学相对薄弱的领域。主要问题有：</a:t>
            </a:r>
          </a:p>
          <a:p>
            <a:pPr marL="342900" indent="-342900">
              <a:lnSpc>
                <a:spcPct val="130000"/>
              </a:lnSpc>
              <a:buFont typeface="Wingdings" pitchFamily="2" charset="2"/>
              <a:buChar char="Ø"/>
            </a:pPr>
            <a:r>
              <a:rPr lang="zh-CN" altLang="en-US" sz="2400" b="1"/>
              <a:t>对学支在远程教育质量建设中的作用认识不到位</a:t>
            </a:r>
          </a:p>
          <a:p>
            <a:pPr marL="342900" indent="-342900">
              <a:lnSpc>
                <a:spcPct val="130000"/>
              </a:lnSpc>
              <a:buFont typeface="Wingdings" pitchFamily="2" charset="2"/>
              <a:buChar char="Ø"/>
            </a:pPr>
            <a:r>
              <a:rPr lang="zh-CN" altLang="en-US" sz="2400" b="1"/>
              <a:t>学支的质量要求缺乏规范和标准</a:t>
            </a:r>
          </a:p>
          <a:p>
            <a:pPr marL="342900" indent="-342900">
              <a:lnSpc>
                <a:spcPct val="130000"/>
              </a:lnSpc>
              <a:buFont typeface="Wingdings" pitchFamily="2" charset="2"/>
              <a:buChar char="Ø"/>
            </a:pPr>
            <a:r>
              <a:rPr lang="zh-CN" altLang="en-US" sz="2400" b="1"/>
              <a:t>没有形成以团队的形式合力开展学习支持服务的机制</a:t>
            </a:r>
          </a:p>
          <a:p>
            <a:pPr marL="342900" indent="-342900">
              <a:lnSpc>
                <a:spcPct val="130000"/>
              </a:lnSpc>
              <a:buFont typeface="Wingdings" pitchFamily="2" charset="2"/>
              <a:buChar char="Ø"/>
            </a:pPr>
            <a:r>
              <a:rPr lang="zh-CN" altLang="en-US" sz="2400" b="1"/>
              <a:t>缺乏对服务对象需求特点的分析</a:t>
            </a:r>
          </a:p>
          <a:p>
            <a:pPr marL="342900" indent="-342900">
              <a:lnSpc>
                <a:spcPct val="130000"/>
              </a:lnSpc>
              <a:buFont typeface="Wingdings" pitchFamily="2" charset="2"/>
              <a:buChar char="Ø"/>
            </a:pPr>
            <a:r>
              <a:rPr lang="zh-CN" altLang="en-US" sz="2400" b="1"/>
              <a:t>缺乏有效的技术支撑 （平台）</a:t>
            </a:r>
          </a:p>
          <a:p>
            <a:pPr marL="342900" indent="-342900">
              <a:lnSpc>
                <a:spcPct val="130000"/>
              </a:lnSpc>
              <a:buFont typeface="Wingdings" pitchFamily="2" charset="2"/>
              <a:buChar char="Ø"/>
            </a:pPr>
            <a:r>
              <a:rPr lang="zh-CN" altLang="en-US" sz="2400" b="1"/>
              <a:t>学习支持服务的能力和水平有待提高</a:t>
            </a:r>
            <a:endParaRPr lang="en-US" altLang="zh-CN" sz="2400" b="1"/>
          </a:p>
        </p:txBody>
      </p:sp>
      <p:pic>
        <p:nvPicPr>
          <p:cNvPr id="33796"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3797"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四、国家开放大学教学团队的构成</a:t>
            </a:r>
          </a:p>
        </p:txBody>
      </p:sp>
      <p:sp>
        <p:nvSpPr>
          <p:cNvPr id="3481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34819" name="TextBox 8"/>
          <p:cNvSpPr>
            <a:spLocks noChangeArrowheads="1"/>
          </p:cNvSpPr>
          <p:nvPr/>
        </p:nvSpPr>
        <p:spPr bwMode="auto">
          <a:xfrm>
            <a:off x="1042988" y="1268413"/>
            <a:ext cx="7527925" cy="566737"/>
          </a:xfrm>
          <a:prstGeom prst="rect">
            <a:avLst/>
          </a:prstGeom>
          <a:noFill/>
          <a:ln w="9525">
            <a:noFill/>
            <a:miter lim="800000"/>
            <a:headEnd/>
            <a:tailEnd/>
          </a:ln>
        </p:spPr>
        <p:txBody>
          <a:bodyPr>
            <a:spAutoFit/>
          </a:bodyPr>
          <a:lstStyle/>
          <a:p>
            <a:pPr marL="342900" indent="-342900">
              <a:lnSpc>
                <a:spcPct val="130000"/>
              </a:lnSpc>
              <a:buFont typeface="Wingdings" pitchFamily="2" charset="2"/>
              <a:buNone/>
            </a:pPr>
            <a:r>
              <a:rPr lang="zh-CN" altLang="en-US" sz="2400" b="1"/>
              <a:t>            </a:t>
            </a:r>
            <a:endParaRPr lang="en-US" altLang="zh-CN" sz="2400" b="1"/>
          </a:p>
        </p:txBody>
      </p:sp>
      <p:pic>
        <p:nvPicPr>
          <p:cNvPr id="34820"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4821"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pic>
        <p:nvPicPr>
          <p:cNvPr id="34822" name="Picture 7"/>
          <p:cNvPicPr>
            <a:picLocks noChangeAspect="1" noChangeArrowheads="1"/>
          </p:cNvPicPr>
          <p:nvPr/>
        </p:nvPicPr>
        <p:blipFill>
          <a:blip r:embed="rId4"/>
          <a:srcRect/>
          <a:stretch>
            <a:fillRect/>
          </a:stretch>
        </p:blipFill>
        <p:spPr bwMode="auto">
          <a:xfrm>
            <a:off x="1042988" y="1484313"/>
            <a:ext cx="6897687" cy="43576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四、国家开放大学教学团队的构成</a:t>
            </a:r>
          </a:p>
        </p:txBody>
      </p:sp>
      <p:sp>
        <p:nvSpPr>
          <p:cNvPr id="3584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35843" name="TextBox 8"/>
          <p:cNvSpPr>
            <a:spLocks noChangeArrowheads="1"/>
          </p:cNvSpPr>
          <p:nvPr/>
        </p:nvSpPr>
        <p:spPr bwMode="auto">
          <a:xfrm>
            <a:off x="1042988" y="1195388"/>
            <a:ext cx="6951662" cy="4457700"/>
          </a:xfrm>
          <a:prstGeom prst="rect">
            <a:avLst/>
          </a:prstGeom>
          <a:noFill/>
          <a:ln w="9525">
            <a:noFill/>
            <a:miter lim="800000"/>
            <a:headEnd/>
            <a:tailEnd/>
          </a:ln>
        </p:spPr>
        <p:txBody>
          <a:bodyPr>
            <a:spAutoFit/>
          </a:bodyPr>
          <a:lstStyle/>
          <a:p>
            <a:pPr marL="342900" indent="-342900">
              <a:lnSpc>
                <a:spcPct val="130000"/>
              </a:lnSpc>
              <a:buFont typeface="Wingdings" pitchFamily="2" charset="2"/>
              <a:buChar char="Ø"/>
            </a:pPr>
            <a:r>
              <a:rPr lang="zh-CN" altLang="en-US" sz="2000" b="1"/>
              <a:t>主持教师：</a:t>
            </a:r>
            <a:r>
              <a:rPr lang="zh-CN" altLang="en-US" sz="2000"/>
              <a:t>负责课程总体设计；组建课程教学团队；组织资源建设；组织落实教学过程；组织课程团队活动，开展教学研讨活动；协调团队教师共同完成学习指导；监控课程的网上教学情况等。</a:t>
            </a:r>
          </a:p>
          <a:p>
            <a:pPr marL="342900" indent="-342900">
              <a:lnSpc>
                <a:spcPct val="130000"/>
              </a:lnSpc>
              <a:buFont typeface="Wingdings" pitchFamily="2" charset="2"/>
              <a:buChar char="Ø"/>
            </a:pPr>
            <a:r>
              <a:rPr lang="zh-CN" altLang="en-US" sz="2000" b="1"/>
              <a:t>责任教师：</a:t>
            </a:r>
            <a:r>
              <a:rPr lang="zh-CN" altLang="en-US" sz="2000"/>
              <a:t>组织区域内的课程教学服务团队，根据课程教学需要适当补充教学资源，管理、监控、考核本区域内的辅导教师工作。</a:t>
            </a:r>
          </a:p>
          <a:p>
            <a:pPr marL="342900" indent="-342900">
              <a:lnSpc>
                <a:spcPct val="130000"/>
              </a:lnSpc>
              <a:buFont typeface="Wingdings" pitchFamily="2" charset="2"/>
              <a:buChar char="Ø"/>
            </a:pPr>
            <a:r>
              <a:rPr lang="zh-CN" altLang="en-US" sz="2000" b="1"/>
              <a:t>辅导教师：</a:t>
            </a:r>
            <a:r>
              <a:rPr lang="zh-CN" altLang="en-US" sz="2000"/>
              <a:t>参与课程团队活动，根据分工完成工作任务。主要工作是通过网络、面授等多种渠道、多种方式为学生提供个性化教学辅导，监控学生学习过程，引导和督促学生学习，评阅学生作业、完成学生学习过程的评价。</a:t>
            </a:r>
            <a:endParaRPr lang="en-US" altLang="zh-CN" sz="2000"/>
          </a:p>
        </p:txBody>
      </p:sp>
      <p:pic>
        <p:nvPicPr>
          <p:cNvPr id="35844"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5845"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3686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36867"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36868"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36869" name="Rectangle 8"/>
          <p:cNvSpPr>
            <a:spLocks noChangeArrowheads="1"/>
          </p:cNvSpPr>
          <p:nvPr/>
        </p:nvSpPr>
        <p:spPr bwMode="auto">
          <a:xfrm>
            <a:off x="1042988" y="1412875"/>
            <a:ext cx="6986587" cy="3414713"/>
          </a:xfrm>
          <a:prstGeom prst="rect">
            <a:avLst/>
          </a:prstGeom>
          <a:noFill/>
          <a:ln w="9525">
            <a:noFill/>
            <a:miter lim="800000"/>
            <a:headEnd/>
            <a:tailEnd/>
          </a:ln>
        </p:spPr>
        <p:txBody>
          <a:bodyPr>
            <a:spAutoFit/>
          </a:bodyPr>
          <a:lstStyle/>
          <a:p>
            <a:pPr>
              <a:lnSpc>
                <a:spcPct val="130000"/>
              </a:lnSpc>
            </a:pPr>
            <a:r>
              <a:rPr lang="zh-CN" altLang="en-US" sz="2400" b="1"/>
              <a:t>国家开放大学建设方案：</a:t>
            </a:r>
            <a:endParaRPr lang="en-US" altLang="zh-CN" sz="2400" b="1"/>
          </a:p>
          <a:p>
            <a:pPr>
              <a:lnSpc>
                <a:spcPct val="130000"/>
              </a:lnSpc>
              <a:buFont typeface="Wingdings" pitchFamily="2" charset="2"/>
              <a:buChar char="Ø"/>
            </a:pPr>
            <a:r>
              <a:rPr lang="zh-CN" altLang="en-US" sz="2400" b="1"/>
              <a:t>适应数字化学习环境的变化及其趋势，探索形成以学习者为中心，基于</a:t>
            </a:r>
            <a:r>
              <a:rPr lang="zh-CN" altLang="en-US" sz="2400" b="1">
                <a:solidFill>
                  <a:srgbClr val="FF0000"/>
                </a:solidFill>
              </a:rPr>
              <a:t>网络自主学习、远程学习支持服务和面授相结合的学习新模式</a:t>
            </a:r>
            <a:r>
              <a:rPr lang="zh-CN" altLang="en-US" sz="2400" b="1"/>
              <a:t>。</a:t>
            </a:r>
            <a:endParaRPr lang="en-US" altLang="zh-CN" sz="2400" b="1"/>
          </a:p>
          <a:p>
            <a:pPr>
              <a:lnSpc>
                <a:spcPct val="130000"/>
              </a:lnSpc>
              <a:buFont typeface="Wingdings" pitchFamily="2" charset="2"/>
              <a:buChar char="Ø"/>
            </a:pPr>
            <a:r>
              <a:rPr lang="zh-CN" altLang="en-US" sz="2400" b="1"/>
              <a:t>建立健全</a:t>
            </a:r>
            <a:r>
              <a:rPr lang="zh-CN" altLang="en-US" sz="2400" b="1">
                <a:solidFill>
                  <a:srgbClr val="FF0000"/>
                </a:solidFill>
              </a:rPr>
              <a:t>网络课程辅导教师的导学、督学和助学机制</a:t>
            </a:r>
            <a:r>
              <a:rPr lang="zh-CN" altLang="en-US" sz="2400" b="1"/>
              <a:t>，加强学习中心面授辅导质量，切实解决学习者在学习过程中遇到困难和问题。</a:t>
            </a:r>
            <a:endParaRPr lang="en-US" altLang="zh-CN" sz="2400" b="1"/>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内容占位符 7" descr="未命名 拷贝.jpg"/>
          <p:cNvPicPr>
            <a:picLocks noGrp="1" noChangeAspect="1"/>
          </p:cNvPicPr>
          <p:nvPr>
            <p:ph idx="4294967295"/>
          </p:nvPr>
        </p:nvPicPr>
        <p:blipFill>
          <a:blip r:embed="rId2"/>
          <a:srcRect/>
          <a:stretch>
            <a:fillRect/>
          </a:stretch>
        </p:blipFill>
        <p:spPr>
          <a:xfrm>
            <a:off x="622300" y="571500"/>
            <a:ext cx="7664450" cy="5357813"/>
          </a:xfrm>
        </p:spPr>
      </p:pic>
      <p:sp>
        <p:nvSpPr>
          <p:cNvPr id="4" name="灯片编号占位符 3"/>
          <p:cNvSpPr txBox="1">
            <a:spLocks noGrp="1"/>
          </p:cNvSpPr>
          <p:nvPr/>
        </p:nvSpPr>
        <p:spPr bwMode="auto">
          <a:xfrm>
            <a:off x="6553200" y="6356350"/>
            <a:ext cx="2133600" cy="365125"/>
          </a:xfrm>
          <a:prstGeom prst="rect">
            <a:avLst/>
          </a:prstGeom>
          <a:noFill/>
          <a:ln>
            <a:miter lim="800000"/>
            <a:headEnd/>
            <a:tailEnd/>
          </a:ln>
        </p:spPr>
        <p:txBody>
          <a:bodyPr anchor="ctr"/>
          <a:lstStyle/>
          <a:p>
            <a:pPr algn="r" eaLnBrk="0" latinLnBrk="1" hangingPunct="0">
              <a:defRPr/>
            </a:pPr>
            <a:fld id="{E8EF3B52-4C20-41E3-8323-D3D078C4E775}" type="slidenum">
              <a:rPr lang="zh-CN" altLang="zh-CN" sz="1200">
                <a:solidFill>
                  <a:srgbClr val="898989"/>
                </a:solidFill>
                <a:latin typeface="+mn-lt"/>
                <a:ea typeface="+mn-ea"/>
                <a:cs typeface="+mn-cs"/>
                <a:sym typeface="나눔고딕" pitchFamily="2" charset="-127"/>
              </a:rPr>
              <a:pPr algn="r" eaLnBrk="0" latinLnBrk="1" hangingPunct="0">
                <a:defRPr/>
              </a:pPr>
              <a:t>24</a:t>
            </a:fld>
            <a:endParaRPr lang="zh-CN" altLang="zh-CN">
              <a:latin typeface="Arial" pitchFamily="34" charset="0"/>
              <a:ea typeface="+mn-ea"/>
              <a:cs typeface="+mn-cs"/>
              <a:sym typeface="나눔고딕" pitchFamily="2" charset="-127"/>
            </a:endParaRPr>
          </a:p>
        </p:txBody>
      </p:sp>
      <p:sp>
        <p:nvSpPr>
          <p:cNvPr id="6" name="矩形 5"/>
          <p:cNvSpPr/>
          <p:nvPr/>
        </p:nvSpPr>
        <p:spPr>
          <a:xfrm>
            <a:off x="1000125" y="6005513"/>
            <a:ext cx="7572375" cy="1138237"/>
          </a:xfrm>
          <a:prstGeom prst="rect">
            <a:avLst/>
          </a:prstGeom>
        </p:spPr>
        <p:txBody>
          <a:bodyPr>
            <a:spAutoFit/>
          </a:bodyPr>
          <a:lstStyle/>
          <a:p>
            <a:pPr marL="228600" indent="-228600" eaLnBrk="0" latinLnBrk="1" hangingPunct="0">
              <a:lnSpc>
                <a:spcPts val="3780"/>
              </a:lnSpc>
              <a:spcBef>
                <a:spcPts val="600"/>
              </a:spcBef>
              <a:spcAft>
                <a:spcPts val="600"/>
              </a:spcAft>
              <a:defRPr/>
            </a:pPr>
            <a:r>
              <a:rPr lang="zh-CN" altLang="zh-CN" b="1" spc="100" dirty="0">
                <a:latin typeface="黑体" pitchFamily="49" charset="-122"/>
                <a:ea typeface="黑体" pitchFamily="49" charset="-122"/>
                <a:cs typeface="+mn-cs"/>
                <a:sym typeface="나눔고딕" pitchFamily="2" charset="-127"/>
              </a:rPr>
              <a:t>基于网络自主学习、远程学习支持服务和面授相结合的学习新模式</a:t>
            </a:r>
            <a:endParaRPr lang="en-US" altLang="zh-CN" b="1" spc="100" dirty="0">
              <a:latin typeface="黑体" pitchFamily="49" charset="-122"/>
              <a:ea typeface="黑体" pitchFamily="49" charset="-122"/>
              <a:cs typeface="+mn-cs"/>
              <a:sym typeface="나눔고딕" pitchFamily="2" charset="-127"/>
            </a:endParaRPr>
          </a:p>
          <a:p>
            <a:pPr marL="228600" indent="-228600" eaLnBrk="0" latinLnBrk="1" hangingPunct="0">
              <a:lnSpc>
                <a:spcPts val="3780"/>
              </a:lnSpc>
              <a:spcBef>
                <a:spcPts val="600"/>
              </a:spcBef>
              <a:spcAft>
                <a:spcPts val="600"/>
              </a:spcAft>
              <a:defRPr/>
            </a:pPr>
            <a:r>
              <a:rPr lang="zh-CN" altLang="en-US" b="1" spc="100" dirty="0">
                <a:solidFill>
                  <a:srgbClr val="33CC33"/>
                </a:solidFill>
                <a:latin typeface="黑体" pitchFamily="49" charset="-122"/>
                <a:ea typeface="黑体" pitchFamily="49" charset="-122"/>
                <a:cs typeface="+mn-cs"/>
                <a:sym typeface="나눔고딕" pitchFamily="2" charset="-127"/>
              </a:rPr>
              <a:t>探究学习</a:t>
            </a:r>
            <a:endParaRPr lang="en-US" altLang="zh-CN" b="1" spc="100" dirty="0">
              <a:solidFill>
                <a:srgbClr val="33CC33"/>
              </a:solidFill>
              <a:latin typeface="黑体" pitchFamily="49" charset="-122"/>
              <a:ea typeface="黑体" pitchFamily="49" charset="-122"/>
              <a:cs typeface="+mn-cs"/>
              <a:sym typeface="나눔고딕" pitchFamily="2" charset="-127"/>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6" name="TextBox 19"/>
          <p:cNvSpPr>
            <a:spLocks noChangeArrowheads="1"/>
          </p:cNvSpPr>
          <p:nvPr/>
        </p:nvSpPr>
        <p:spPr bwMode="auto">
          <a:xfrm>
            <a:off x="466725" y="476250"/>
            <a:ext cx="6770688" cy="403225"/>
          </a:xfrm>
          <a:prstGeom prst="rect">
            <a:avLst/>
          </a:prstGeom>
          <a:noFill/>
          <a:ln w="9525">
            <a:noFill/>
            <a:miter lim="800000"/>
            <a:headEnd/>
            <a:tailEnd/>
          </a:ln>
        </p:spPr>
        <p:txBody>
          <a:bodyPr>
            <a:spAutoFit/>
          </a:bodyPr>
          <a:lstStyle/>
          <a:p>
            <a:pPr marL="457200" indent="-457200" eaLnBrk="0" latinLnBrk="1" hangingPunct="0">
              <a:lnSpc>
                <a:spcPct val="85000"/>
              </a:lnSpc>
            </a:pPr>
            <a:r>
              <a:rPr lang="zh-CN" altLang="en-US" sz="2400">
                <a:solidFill>
                  <a:schemeClr val="accent2"/>
                </a:solidFill>
                <a:latin typeface="华文隶书" pitchFamily="2" charset="-122"/>
                <a:ea typeface="华文隶书" pitchFamily="2" charset="-122"/>
              </a:rPr>
              <a:t>        国家开放大学远程学习支持服务模式的构想</a:t>
            </a:r>
          </a:p>
        </p:txBody>
      </p:sp>
      <p:sp>
        <p:nvSpPr>
          <p:cNvPr id="171017"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1018" name="Picture 11" descr="3"/>
          <p:cNvPicPr>
            <a:picLocks noChangeAspect="1" noChangeArrowheads="1"/>
          </p:cNvPicPr>
          <p:nvPr/>
        </p:nvPicPr>
        <p:blipFill>
          <a:blip r:embed="rId3"/>
          <a:srcRect/>
          <a:stretch>
            <a:fillRect/>
          </a:stretch>
        </p:blipFill>
        <p:spPr bwMode="auto">
          <a:xfrm>
            <a:off x="7308850" y="404813"/>
            <a:ext cx="1579563" cy="439737"/>
          </a:xfrm>
          <a:prstGeom prst="rect">
            <a:avLst/>
          </a:prstGeom>
          <a:noFill/>
          <a:ln w="9525">
            <a:noFill/>
            <a:miter lim="800000"/>
            <a:headEnd/>
            <a:tailEnd/>
          </a:ln>
        </p:spPr>
      </p:pic>
      <p:pic>
        <p:nvPicPr>
          <p:cNvPr id="171019" name="Picture 12" descr="5"/>
          <p:cNvPicPr>
            <a:picLocks noChangeAspect="1" noChangeArrowheads="1"/>
          </p:cNvPicPr>
          <p:nvPr/>
        </p:nvPicPr>
        <p:blipFill>
          <a:blip r:embed="rId4"/>
          <a:srcRect/>
          <a:stretch>
            <a:fillRect/>
          </a:stretch>
        </p:blipFill>
        <p:spPr bwMode="auto">
          <a:xfrm>
            <a:off x="1588" y="6599238"/>
            <a:ext cx="9142412" cy="260350"/>
          </a:xfrm>
          <a:prstGeom prst="rect">
            <a:avLst/>
          </a:prstGeom>
          <a:noFill/>
          <a:ln w="9525">
            <a:noFill/>
            <a:miter lim="800000"/>
            <a:headEnd/>
            <a:tailEnd/>
          </a:ln>
        </p:spPr>
      </p:pic>
      <p:graphicFrame>
        <p:nvGraphicFramePr>
          <p:cNvPr id="171014" name="Object 6"/>
          <p:cNvGraphicFramePr>
            <a:graphicFrameLocks noChangeAspect="1"/>
          </p:cNvGraphicFramePr>
          <p:nvPr/>
        </p:nvGraphicFramePr>
        <p:xfrm>
          <a:off x="1160463" y="1487488"/>
          <a:ext cx="7256462" cy="4364037"/>
        </p:xfrm>
        <a:graphic>
          <a:graphicData uri="http://schemas.openxmlformats.org/presentationml/2006/ole">
            <p:oleObj spid="_x0000_s171014" name="文档" r:id="rId5" imgW="7256781" imgH="4363446" progId="Word.Document.8">
              <p:embed/>
            </p:oleObj>
          </a:graphicData>
        </a:graphic>
      </p:graphicFrame>
      <p:graphicFrame>
        <p:nvGraphicFramePr>
          <p:cNvPr id="171015" name="Object 7"/>
          <p:cNvGraphicFramePr>
            <a:graphicFrameLocks noChangeAspect="1"/>
          </p:cNvGraphicFramePr>
          <p:nvPr/>
        </p:nvGraphicFramePr>
        <p:xfrm>
          <a:off x="3200400" y="2514600"/>
          <a:ext cx="2743200" cy="1828800"/>
        </p:xfrm>
        <a:graphic>
          <a:graphicData uri="http://schemas.openxmlformats.org/presentationml/2006/ole">
            <p:oleObj spid="_x0000_s171015" name="图片" r:id="rId6" imgW="2743200" imgH="1828800" progId="Word.Picture.8">
              <p:embed/>
            </p:oleObj>
          </a:graphicData>
        </a:graphic>
      </p:graphicFrame>
      <p:graphicFrame>
        <p:nvGraphicFramePr>
          <p:cNvPr id="2" name="Group 8"/>
          <p:cNvGraphicFramePr>
            <a:graphicFrameLocks noGrp="1"/>
          </p:cNvGraphicFramePr>
          <p:nvPr/>
        </p:nvGraphicFramePr>
        <p:xfrm>
          <a:off x="538163" y="1052513"/>
          <a:ext cx="7780337" cy="5278437"/>
        </p:xfrm>
        <a:graphic>
          <a:graphicData uri="http://schemas.openxmlformats.org/drawingml/2006/table">
            <a:tbl>
              <a:tblPr/>
              <a:tblGrid>
                <a:gridCol w="1204912"/>
                <a:gridCol w="1477963"/>
                <a:gridCol w="2014537"/>
                <a:gridCol w="3082925"/>
              </a:tblGrid>
              <a:tr h="4889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chemeClr val="tx1"/>
                          </a:solidFill>
                          <a:effectLst/>
                          <a:latin typeface="Times New Roman" pitchFamily="18" charset="0"/>
                          <a:ea typeface="宋体" charset="-122"/>
                          <a:cs typeface="Times New Roman" pitchFamily="18" charset="0"/>
                        </a:rPr>
                        <a:t>教学服务模式</a:t>
                      </a:r>
                      <a:endParaRPr kumimoji="0" lang="zh-CN" altLang="en-US" sz="1800" b="0" i="0" u="none" strike="noStrike" cap="none" normalizeH="0" baseline="0" smtClean="0">
                        <a:ln>
                          <a:noFill/>
                        </a:ln>
                        <a:solidFill>
                          <a:schemeClr val="tx1"/>
                        </a:solidFill>
                        <a:effectLst/>
                        <a:latin typeface="Arial" charset="0"/>
                        <a:ea typeface="宋体" charset="-122"/>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chemeClr val="tx1"/>
                          </a:solidFill>
                          <a:effectLst/>
                          <a:latin typeface="Times New Roman" pitchFamily="18" charset="0"/>
                          <a:ea typeface="宋体" charset="-122"/>
                          <a:cs typeface="Times New Roman" pitchFamily="18" charset="0"/>
                        </a:rPr>
                        <a:t>管理模式</a:t>
                      </a:r>
                      <a:endParaRPr kumimoji="0" lang="zh-CN" altLang="en-US" sz="1800" b="0" i="0" u="none" strike="noStrike" cap="none" normalizeH="0" baseline="0" smtClean="0">
                        <a:ln>
                          <a:noFill/>
                        </a:ln>
                        <a:solidFill>
                          <a:schemeClr val="tx1"/>
                        </a:solidFill>
                        <a:effectLst/>
                        <a:latin typeface="Arial" charset="0"/>
                        <a:ea typeface="宋体" charset="-122"/>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chemeClr val="tx1"/>
                          </a:solidFill>
                          <a:effectLst/>
                          <a:latin typeface="Times New Roman" pitchFamily="18" charset="0"/>
                          <a:ea typeface="宋体" charset="-122"/>
                          <a:cs typeface="Times New Roman" pitchFamily="18" charset="0"/>
                        </a:rPr>
                        <a:t>适应对象</a:t>
                      </a:r>
                      <a:endParaRPr kumimoji="0" lang="zh-CN" altLang="en-US" sz="1800" b="0" i="0" u="none" strike="noStrike" cap="none" normalizeH="0" baseline="0" smtClean="0">
                        <a:ln>
                          <a:noFill/>
                        </a:ln>
                        <a:solidFill>
                          <a:schemeClr val="tx1"/>
                        </a:solidFill>
                        <a:effectLst/>
                        <a:latin typeface="Arial" charset="0"/>
                        <a:ea typeface="宋体" charset="-122"/>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CC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000" b="1" i="0" u="none" strike="noStrike" cap="none" normalizeH="0" baseline="0" smtClean="0">
                          <a:ln>
                            <a:noFill/>
                          </a:ln>
                          <a:solidFill>
                            <a:schemeClr val="tx1"/>
                          </a:solidFill>
                          <a:effectLst/>
                          <a:latin typeface="Times New Roman" pitchFamily="18" charset="0"/>
                          <a:ea typeface="宋体" charset="-122"/>
                          <a:cs typeface="Times New Roman" pitchFamily="18" charset="0"/>
                        </a:rPr>
                        <a:t>要点</a:t>
                      </a:r>
                      <a:endParaRPr kumimoji="0" lang="zh-CN" altLang="en-US" sz="1800" b="0" i="0" u="none" strike="noStrike" cap="none" normalizeH="0" baseline="0" smtClean="0">
                        <a:ln>
                          <a:noFill/>
                        </a:ln>
                        <a:solidFill>
                          <a:schemeClr val="tx1"/>
                        </a:solidFill>
                        <a:effectLst/>
                        <a:latin typeface="Arial" charset="0"/>
                        <a:ea typeface="宋体" charset="-122"/>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CC99"/>
                    </a:solidFill>
                  </a:tcPr>
                </a:tc>
              </a:tr>
              <a:tr h="18049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混合式教学</a:t>
                      </a: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（面授</a:t>
                      </a:r>
                      <a:r>
                        <a:rPr kumimoji="0" lang="en-US" altLang="zh-CN"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a:t>
                      </a: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网上教学）</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分层教学</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学习中心学生选课人数多，且有合格的师资。</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学生能通过网络完成所有的学习过程。</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根据学生情况和专业特点，确定是否以网上教学为主。</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面授和网上教学需要整合，不是简单的形式上的混合。</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课程教学团队统一设计、组织学习活动，辅导教师负责个性化的指导和服务。</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ECDE"/>
                    </a:solidFill>
                  </a:tcPr>
                </a:tc>
              </a:tr>
              <a:tr h="488950">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完全基于网络的教学</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国开直接扁平化教学</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全国学生分散、师资短缺的专业或课程</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F6EF"/>
                    </a:solid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利益分配机制的再调整，总的原则是不能出现“放羊”状态，谁负责教学过程谁获益。</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必须通过网络完成所有的学习过程</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可采用一个学习中心面授，其他学生远程视频参与的方式。</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课程教学团队统一设计、组织学习活动，辅导教师负责个性化的指导和服务。</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课程教学组织形式：课程教学班（与学习中心按照入学年限或专业组成的行政管理上的班级同时存在）</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F6EF"/>
                    </a:solidFill>
                  </a:tcPr>
                </a:tc>
              </a:tr>
              <a:tr h="6762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国开分部扁平化教学</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分部范围内学生分散、师资短缺的专业或课程</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BECDE"/>
                    </a:solidFill>
                  </a:tcPr>
                </a:tc>
                <a:tc vMerge="1">
                  <a:txBody>
                    <a:bodyPr/>
                    <a:lstStyle/>
                    <a:p>
                      <a:endParaRPr lang="zh-CN" altLang="en-US"/>
                    </a:p>
                  </a:txBody>
                  <a:tcPr/>
                </a:tc>
              </a:tr>
              <a:tr h="1582738">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跨地域的联合教学（跨学习中心、跨分部）</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Times New Roman" pitchFamily="18" charset="0"/>
                          <a:ea typeface="宋体" charset="-122"/>
                          <a:cs typeface="Times New Roman" pitchFamily="18" charset="0"/>
                        </a:rPr>
                        <a:t>部分国开分部或学院、学习中心的学生分散、师资短缺的专业或课程</a:t>
                      </a:r>
                      <a:endParaRPr kumimoji="0" lang="zh-CN" altLang="en-US" sz="1400" b="0" i="0" u="none" strike="noStrike" cap="none" normalizeH="0" baseline="0" smtClean="0">
                        <a:ln>
                          <a:noFill/>
                        </a:ln>
                        <a:solidFill>
                          <a:schemeClr val="tx1"/>
                        </a:solidFill>
                        <a:effectLst/>
                        <a:latin typeface="Arial" charset="0"/>
                        <a:ea typeface="宋体"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7F6EF"/>
                    </a:solidFill>
                  </a:tcPr>
                </a:tc>
                <a:tc vMerge="1">
                  <a:txBody>
                    <a:bodyPr/>
                    <a:lstStyle/>
                    <a:p>
                      <a:endParaRPr lang="zh-CN" altLang="en-US"/>
                    </a:p>
                  </a:txBody>
                  <a:tcPr/>
                </a:tc>
              </a:tr>
            </a:tbl>
          </a:graphicData>
        </a:graphic>
      </p:graphicFrame>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17203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2035"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2036"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2037" name="Rectangle 6"/>
          <p:cNvSpPr>
            <a:spLocks noChangeArrowheads="1"/>
          </p:cNvSpPr>
          <p:nvPr/>
        </p:nvSpPr>
        <p:spPr bwMode="auto">
          <a:xfrm>
            <a:off x="969963" y="1195388"/>
            <a:ext cx="6986587" cy="4887912"/>
          </a:xfrm>
          <a:prstGeom prst="rect">
            <a:avLst/>
          </a:prstGeom>
          <a:noFill/>
          <a:ln w="9525">
            <a:noFill/>
            <a:miter lim="800000"/>
            <a:headEnd/>
            <a:tailEnd/>
          </a:ln>
        </p:spPr>
        <p:txBody>
          <a:bodyPr>
            <a:spAutoFit/>
          </a:bodyPr>
          <a:lstStyle/>
          <a:p>
            <a:pPr>
              <a:lnSpc>
                <a:spcPct val="130000"/>
              </a:lnSpc>
            </a:pPr>
            <a:r>
              <a:rPr lang="zh-CN" altLang="en-US" sz="2400" b="1"/>
              <a:t>（一）教学模式</a:t>
            </a:r>
          </a:p>
          <a:p>
            <a:pPr>
              <a:lnSpc>
                <a:spcPct val="130000"/>
              </a:lnSpc>
            </a:pPr>
            <a:r>
              <a:rPr lang="en-US" altLang="zh-CN" sz="2400" b="1"/>
              <a:t>1.</a:t>
            </a:r>
            <a:r>
              <a:rPr lang="zh-CN" altLang="en-US" sz="2400" b="1"/>
              <a:t>网上教学</a:t>
            </a:r>
          </a:p>
          <a:p>
            <a:r>
              <a:rPr lang="zh-CN" altLang="en-US" b="1"/>
              <a:t>网上教学过程和教学环节主要内容：</a:t>
            </a:r>
          </a:p>
          <a:p>
            <a:pPr>
              <a:lnSpc>
                <a:spcPct val="130000"/>
              </a:lnSpc>
              <a:buFont typeface="Wingdings" pitchFamily="2" charset="2"/>
              <a:buChar char="Ø"/>
            </a:pPr>
            <a:r>
              <a:rPr lang="zh-CN" altLang="en-US" sz="2000" b="1"/>
              <a:t>了解学生情况（选课、年龄特征、学习条件、课程学习需求等）</a:t>
            </a:r>
          </a:p>
          <a:p>
            <a:pPr>
              <a:lnSpc>
                <a:spcPct val="130000"/>
              </a:lnSpc>
              <a:buFont typeface="Wingdings" pitchFamily="2" charset="2"/>
              <a:buChar char="Ø"/>
            </a:pPr>
            <a:r>
              <a:rPr lang="zh-CN" altLang="en-US" sz="2000" b="1"/>
              <a:t>组建课程班级（可跨省、跨教学点组班）</a:t>
            </a:r>
          </a:p>
          <a:p>
            <a:pPr>
              <a:lnSpc>
                <a:spcPct val="130000"/>
              </a:lnSpc>
              <a:buFont typeface="Wingdings" pitchFamily="2" charset="2"/>
              <a:buChar char="Ø"/>
            </a:pPr>
            <a:r>
              <a:rPr lang="zh-CN" altLang="en-US" sz="2000" b="1"/>
              <a:t>营造开课氛围（给学生的一封信，告诉学生怎么学，有多少次作业；）</a:t>
            </a:r>
          </a:p>
          <a:p>
            <a:pPr>
              <a:lnSpc>
                <a:spcPct val="130000"/>
              </a:lnSpc>
              <a:buFont typeface="Wingdings" pitchFamily="2" charset="2"/>
              <a:buChar char="Ø"/>
            </a:pPr>
            <a:r>
              <a:rPr lang="zh-CN" altLang="en-US" sz="2000" b="1"/>
              <a:t>促进学生的社会化（每个学生介绍自己，通过发言、上传照片、视频系统等方式互相认识）</a:t>
            </a:r>
          </a:p>
          <a:p>
            <a:pPr>
              <a:lnSpc>
                <a:spcPct val="130000"/>
              </a:lnSpc>
              <a:buFont typeface="Wingdings" pitchFamily="2" charset="2"/>
              <a:buChar char="Ø"/>
            </a:pPr>
            <a:r>
              <a:rPr lang="zh-CN" altLang="en-US" sz="2000" b="1"/>
              <a:t>安排教学进度，制定学期教学计划，包括面授时间和次数、网上教学活动、形成性考核等</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17305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3059"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3060"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3061" name="Rectangle 6"/>
          <p:cNvSpPr>
            <a:spLocks noChangeArrowheads="1"/>
          </p:cNvSpPr>
          <p:nvPr/>
        </p:nvSpPr>
        <p:spPr bwMode="auto">
          <a:xfrm>
            <a:off x="1042988" y="1412875"/>
            <a:ext cx="6986587" cy="3508375"/>
          </a:xfrm>
          <a:prstGeom prst="rect">
            <a:avLst/>
          </a:prstGeom>
          <a:noFill/>
          <a:ln w="9525">
            <a:noFill/>
            <a:miter lim="800000"/>
            <a:headEnd/>
            <a:tailEnd/>
          </a:ln>
        </p:spPr>
        <p:txBody>
          <a:bodyPr>
            <a:spAutoFit/>
          </a:bodyPr>
          <a:lstStyle/>
          <a:p>
            <a:pPr>
              <a:lnSpc>
                <a:spcPct val="140000"/>
              </a:lnSpc>
              <a:buFont typeface="Wingdings" pitchFamily="2" charset="2"/>
              <a:buChar char="Ø"/>
            </a:pPr>
            <a:r>
              <a:rPr lang="zh-CN" altLang="en-US" sz="2000" b="1"/>
              <a:t>引导学生根据学习进度浏览资源，或收看网上视频授课</a:t>
            </a:r>
          </a:p>
          <a:p>
            <a:pPr>
              <a:lnSpc>
                <a:spcPct val="140000"/>
              </a:lnSpc>
              <a:buFont typeface="Wingdings" pitchFamily="2" charset="2"/>
              <a:buChar char="Ø"/>
            </a:pPr>
            <a:r>
              <a:rPr lang="zh-CN" altLang="en-US" sz="2000" b="1"/>
              <a:t>学生学习完知识点后，为其提供练习、自测，巩固知识</a:t>
            </a:r>
          </a:p>
          <a:p>
            <a:pPr>
              <a:lnSpc>
                <a:spcPct val="140000"/>
              </a:lnSpc>
              <a:buFont typeface="Wingdings" pitchFamily="2" charset="2"/>
              <a:buChar char="Ø"/>
            </a:pPr>
            <a:r>
              <a:rPr lang="zh-CN" altLang="en-US" sz="2000" b="1"/>
              <a:t>组织小组讨论、专题讨论等学习活动，引导学生深入交流，促进认知的深层次发展</a:t>
            </a:r>
          </a:p>
          <a:p>
            <a:pPr>
              <a:lnSpc>
                <a:spcPct val="140000"/>
              </a:lnSpc>
              <a:buFont typeface="Wingdings" pitchFamily="2" charset="2"/>
              <a:buChar char="Ø"/>
            </a:pPr>
            <a:r>
              <a:rPr lang="zh-CN" altLang="en-US" sz="2000" b="1"/>
              <a:t>问题答疑，提供个别辅导和交流，满足学生个性化需求</a:t>
            </a:r>
          </a:p>
          <a:p>
            <a:pPr>
              <a:lnSpc>
                <a:spcPct val="140000"/>
              </a:lnSpc>
              <a:buFont typeface="Wingdings" pitchFamily="2" charset="2"/>
              <a:buChar char="Ø"/>
            </a:pPr>
            <a:r>
              <a:rPr lang="zh-CN" altLang="en-US" sz="2000" b="1"/>
              <a:t>鼓励学生好友间的交流与沟通，构建良好的学习氛围，创设课程学习社区</a:t>
            </a:r>
          </a:p>
          <a:p>
            <a:pPr>
              <a:lnSpc>
                <a:spcPct val="140000"/>
              </a:lnSpc>
              <a:buFont typeface="Wingdings" pitchFamily="2" charset="2"/>
              <a:buChar char="Ø"/>
            </a:pPr>
            <a:r>
              <a:rPr lang="zh-CN" altLang="en-US" sz="2000" b="1"/>
              <a:t>根据学习进度组织学生完成形成性考核，并完成评阅</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17408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4083"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4084"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4085" name="Rectangle 6"/>
          <p:cNvSpPr>
            <a:spLocks noChangeArrowheads="1"/>
          </p:cNvSpPr>
          <p:nvPr/>
        </p:nvSpPr>
        <p:spPr bwMode="auto">
          <a:xfrm>
            <a:off x="969963" y="1555750"/>
            <a:ext cx="6986587" cy="1735138"/>
          </a:xfrm>
          <a:prstGeom prst="rect">
            <a:avLst/>
          </a:prstGeom>
          <a:noFill/>
          <a:ln w="9525">
            <a:noFill/>
            <a:miter lim="800000"/>
            <a:headEnd/>
            <a:tailEnd/>
          </a:ln>
        </p:spPr>
        <p:txBody>
          <a:bodyPr>
            <a:spAutoFit/>
          </a:bodyPr>
          <a:lstStyle/>
          <a:p>
            <a:pPr>
              <a:lnSpc>
                <a:spcPct val="150000"/>
              </a:lnSpc>
              <a:buFont typeface="Wingdings" pitchFamily="2" charset="2"/>
              <a:buNone/>
            </a:pPr>
            <a:r>
              <a:rPr lang="zh-CN" altLang="en-US" sz="2400" b="1"/>
              <a:t>         远程接待系统（</a:t>
            </a:r>
            <a:r>
              <a:rPr lang="en-US" altLang="zh-CN" sz="2400" b="1"/>
              <a:t>call center)</a:t>
            </a:r>
            <a:r>
              <a:rPr lang="zh-CN" altLang="en-US" sz="2400" b="1"/>
              <a:t>将以适当的方式在主持教师、辅导教师中试点建立二线坐席，以非实时为主的方式为学生提供学术支持服务。</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txBox="1">
            <a:spLocks noGrp="1"/>
          </p:cNvSpPr>
          <p:nvPr/>
        </p:nvSpPr>
        <p:spPr bwMode="auto">
          <a:xfrm>
            <a:off x="6553200" y="6356350"/>
            <a:ext cx="2133600" cy="365125"/>
          </a:xfrm>
          <a:prstGeom prst="rect">
            <a:avLst/>
          </a:prstGeom>
          <a:noFill/>
          <a:ln>
            <a:miter lim="800000"/>
            <a:headEnd/>
            <a:tailEnd/>
          </a:ln>
        </p:spPr>
        <p:txBody>
          <a:bodyPr anchor="ctr"/>
          <a:lstStyle/>
          <a:p>
            <a:pPr algn="r" eaLnBrk="0" latinLnBrk="1" hangingPunct="0">
              <a:defRPr/>
            </a:pPr>
            <a:fld id="{01AC2ADD-6949-40E9-9CB6-36284243488F}" type="slidenum">
              <a:rPr lang="zh-CN" altLang="zh-CN" sz="1200">
                <a:solidFill>
                  <a:srgbClr val="898989"/>
                </a:solidFill>
                <a:latin typeface="+mn-lt"/>
                <a:ea typeface="+mn-ea"/>
                <a:cs typeface="+mn-cs"/>
                <a:sym typeface="나눔고딕" pitchFamily="2" charset="-127"/>
              </a:rPr>
              <a:pPr algn="r" eaLnBrk="0" latinLnBrk="1" hangingPunct="0">
                <a:defRPr/>
              </a:pPr>
              <a:t>29</a:t>
            </a:fld>
            <a:endParaRPr lang="zh-CN" altLang="zh-CN">
              <a:latin typeface="Arial" pitchFamily="34" charset="0"/>
              <a:ea typeface="+mn-ea"/>
              <a:cs typeface="+mn-cs"/>
              <a:sym typeface="나눔고딕" pitchFamily="2" charset="-127"/>
            </a:endParaRPr>
          </a:p>
        </p:txBody>
      </p:sp>
      <p:sp>
        <p:nvSpPr>
          <p:cNvPr id="5" name="圆角矩形 4"/>
          <p:cNvSpPr/>
          <p:nvPr/>
        </p:nvSpPr>
        <p:spPr bwMode="auto">
          <a:xfrm>
            <a:off x="4286250" y="928688"/>
            <a:ext cx="1762125" cy="714375"/>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了解学生情况、需求</a:t>
            </a:r>
          </a:p>
        </p:txBody>
      </p:sp>
      <p:sp>
        <p:nvSpPr>
          <p:cNvPr id="175107" name="TextBox 5"/>
          <p:cNvSpPr txBox="1">
            <a:spLocks noChangeArrowheads="1"/>
          </p:cNvSpPr>
          <p:nvPr/>
        </p:nvSpPr>
        <p:spPr bwMode="auto">
          <a:xfrm>
            <a:off x="3952875" y="357188"/>
            <a:ext cx="2262188" cy="369887"/>
          </a:xfrm>
          <a:prstGeom prst="rect">
            <a:avLst/>
          </a:prstGeom>
          <a:noFill/>
          <a:ln w="9525">
            <a:noFill/>
            <a:miter lim="800000"/>
            <a:headEnd/>
            <a:tailEnd/>
          </a:ln>
        </p:spPr>
        <p:txBody>
          <a:bodyPr wrap="none">
            <a:spAutoFit/>
          </a:bodyPr>
          <a:lstStyle/>
          <a:p>
            <a:r>
              <a:rPr lang="zh-CN" altLang="en-US"/>
              <a:t>课程教学设计与实施</a:t>
            </a:r>
          </a:p>
        </p:txBody>
      </p:sp>
      <p:sp>
        <p:nvSpPr>
          <p:cNvPr id="7" name="圆角矩形 6"/>
          <p:cNvSpPr/>
          <p:nvPr/>
        </p:nvSpPr>
        <p:spPr bwMode="auto">
          <a:xfrm>
            <a:off x="4286250" y="1785938"/>
            <a:ext cx="1762125" cy="714375"/>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课程设计（资源和学习过程）</a:t>
            </a:r>
          </a:p>
        </p:txBody>
      </p:sp>
      <p:sp>
        <p:nvSpPr>
          <p:cNvPr id="8" name="圆角矩形 7"/>
          <p:cNvSpPr/>
          <p:nvPr/>
        </p:nvSpPr>
        <p:spPr bwMode="auto">
          <a:xfrm>
            <a:off x="4286250" y="2643188"/>
            <a:ext cx="1762125" cy="714375"/>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资源建设和维护</a:t>
            </a:r>
          </a:p>
        </p:txBody>
      </p:sp>
      <p:sp>
        <p:nvSpPr>
          <p:cNvPr id="10" name="圆角矩形 9"/>
          <p:cNvSpPr/>
          <p:nvPr/>
        </p:nvSpPr>
        <p:spPr bwMode="auto">
          <a:xfrm>
            <a:off x="4286250" y="3929063"/>
            <a:ext cx="1714500" cy="714375"/>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学习活动组织与实施</a:t>
            </a:r>
          </a:p>
        </p:txBody>
      </p:sp>
      <p:sp>
        <p:nvSpPr>
          <p:cNvPr id="11" name="圆角矩形 10"/>
          <p:cNvSpPr/>
          <p:nvPr/>
        </p:nvSpPr>
        <p:spPr bwMode="auto">
          <a:xfrm>
            <a:off x="4286250" y="4786313"/>
            <a:ext cx="1714500" cy="357187"/>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辅导答疑</a:t>
            </a:r>
          </a:p>
        </p:txBody>
      </p:sp>
      <p:sp>
        <p:nvSpPr>
          <p:cNvPr id="12" name="圆角矩形 11"/>
          <p:cNvSpPr/>
          <p:nvPr/>
        </p:nvSpPr>
        <p:spPr bwMode="auto">
          <a:xfrm>
            <a:off x="4286250" y="5286375"/>
            <a:ext cx="1714500" cy="357188"/>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导学、促学</a:t>
            </a:r>
          </a:p>
        </p:txBody>
      </p:sp>
      <p:sp>
        <p:nvSpPr>
          <p:cNvPr id="13" name="圆角矩形 12"/>
          <p:cNvSpPr/>
          <p:nvPr/>
        </p:nvSpPr>
        <p:spPr bwMode="auto">
          <a:xfrm>
            <a:off x="4286250" y="5786438"/>
            <a:ext cx="1714500" cy="357187"/>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nchor="ctr" anchorCtr="1"/>
          <a:lstStyle/>
          <a:p>
            <a:pPr algn="ctr" eaLnBrk="0" latinLnBrk="1" hangingPunct="0">
              <a:defRPr/>
            </a:pPr>
            <a:r>
              <a:rPr lang="zh-CN" altLang="en-US" sz="1600" dirty="0">
                <a:solidFill>
                  <a:schemeClr val="tx1"/>
                </a:solidFill>
                <a:latin typeface="Arial" pitchFamily="34" charset="0"/>
              </a:rPr>
              <a:t>作业评价</a:t>
            </a:r>
          </a:p>
        </p:txBody>
      </p:sp>
      <p:sp>
        <p:nvSpPr>
          <p:cNvPr id="175114" name="椭圆 14"/>
          <p:cNvSpPr>
            <a:spLocks noChangeArrowheads="1"/>
          </p:cNvSpPr>
          <p:nvPr/>
        </p:nvSpPr>
        <p:spPr bwMode="auto">
          <a:xfrm>
            <a:off x="1071563" y="2143125"/>
            <a:ext cx="1714500" cy="1714500"/>
          </a:xfrm>
          <a:prstGeom prst="ellipse">
            <a:avLst/>
          </a:prstGeom>
          <a:solidFill>
            <a:schemeClr val="bg1"/>
          </a:solidFill>
          <a:ln w="9525" algn="ctr">
            <a:solidFill>
              <a:schemeClr val="tx1"/>
            </a:solidFill>
            <a:round/>
            <a:headEnd/>
            <a:tailEnd/>
          </a:ln>
        </p:spPr>
        <p:txBody>
          <a:bodyPr anchor="ctr" anchorCtr="1"/>
          <a:lstStyle/>
          <a:p>
            <a:pPr algn="ctr" eaLnBrk="0" latinLnBrk="1" hangingPunct="0"/>
            <a:r>
              <a:rPr lang="zh-CN" altLang="en-US"/>
              <a:t>课程教学班</a:t>
            </a:r>
          </a:p>
        </p:txBody>
      </p:sp>
      <p:pic>
        <p:nvPicPr>
          <p:cNvPr id="175115" name="Picture 3"/>
          <p:cNvPicPr>
            <a:picLocks noChangeAspect="1" noChangeArrowheads="1"/>
          </p:cNvPicPr>
          <p:nvPr/>
        </p:nvPicPr>
        <p:blipFill>
          <a:blip r:embed="rId2"/>
          <a:srcRect l="11819" t="61111" r="51646" b="10309"/>
          <a:stretch>
            <a:fillRect/>
          </a:stretch>
        </p:blipFill>
        <p:spPr bwMode="auto">
          <a:xfrm>
            <a:off x="1000125" y="4714875"/>
            <a:ext cx="2428875" cy="1320800"/>
          </a:xfrm>
          <a:prstGeom prst="rect">
            <a:avLst/>
          </a:prstGeom>
          <a:noFill/>
          <a:ln w="9525">
            <a:noFill/>
            <a:miter lim="800000"/>
            <a:headEnd/>
            <a:tailEnd/>
          </a:ln>
        </p:spPr>
      </p:pic>
      <p:sp>
        <p:nvSpPr>
          <p:cNvPr id="17" name="矩形 16"/>
          <p:cNvSpPr/>
          <p:nvPr/>
        </p:nvSpPr>
        <p:spPr bwMode="auto">
          <a:xfrm>
            <a:off x="928688" y="4286250"/>
            <a:ext cx="2143125" cy="428625"/>
          </a:xfrm>
          <a:prstGeom prst="rect">
            <a:avLst/>
          </a:prstGeom>
          <a:ln w="6350">
            <a:headEnd type="none" w="med" len="med"/>
            <a:tailEnd type="none" w="med" len="med"/>
          </a:ln>
        </p:spPr>
        <p:style>
          <a:lnRef idx="2">
            <a:schemeClr val="dk1"/>
          </a:lnRef>
          <a:fillRef idx="1">
            <a:schemeClr val="lt1"/>
          </a:fillRef>
          <a:effectRef idx="0">
            <a:schemeClr val="dk1"/>
          </a:effectRef>
          <a:fontRef idx="minor">
            <a:schemeClr val="dk1"/>
          </a:fontRef>
        </p:style>
        <p:txBody>
          <a:bodyPr anchor="ctr" anchorCtr="1"/>
          <a:lstStyle/>
          <a:p>
            <a:pPr algn="ctr" eaLnBrk="0" latinLnBrk="1" hangingPunct="0">
              <a:defRPr/>
            </a:pPr>
            <a:r>
              <a:rPr lang="zh-CN" altLang="en-US" dirty="0">
                <a:latin typeface="Arial" pitchFamily="34" charset="0"/>
              </a:rPr>
              <a:t>组班（含跨地区）</a:t>
            </a:r>
            <a:endParaRPr lang="zh-CN" altLang="en-US" dirty="0">
              <a:solidFill>
                <a:schemeClr val="tx1"/>
              </a:solidFill>
              <a:latin typeface="Arial" pitchFamily="34" charset="0"/>
            </a:endParaRPr>
          </a:p>
        </p:txBody>
      </p:sp>
      <p:sp>
        <p:nvSpPr>
          <p:cNvPr id="18" name="矩形 17"/>
          <p:cNvSpPr/>
          <p:nvPr/>
        </p:nvSpPr>
        <p:spPr bwMode="auto">
          <a:xfrm>
            <a:off x="928688" y="642938"/>
            <a:ext cx="2143125" cy="428625"/>
          </a:xfrm>
          <a:prstGeom prst="rect">
            <a:avLst/>
          </a:prstGeom>
          <a:ln w="6350">
            <a:headEnd type="none" w="med" len="med"/>
            <a:tailEnd type="none" w="med" len="med"/>
          </a:ln>
        </p:spPr>
        <p:style>
          <a:lnRef idx="2">
            <a:schemeClr val="dk1"/>
          </a:lnRef>
          <a:fillRef idx="1">
            <a:schemeClr val="lt1"/>
          </a:fillRef>
          <a:effectRef idx="0">
            <a:schemeClr val="dk1"/>
          </a:effectRef>
          <a:fontRef idx="minor">
            <a:schemeClr val="dk1"/>
          </a:fontRef>
        </p:style>
        <p:txBody>
          <a:bodyPr anchor="ctr" anchorCtr="1"/>
          <a:lstStyle/>
          <a:p>
            <a:pPr algn="ctr" eaLnBrk="0" latinLnBrk="1" hangingPunct="0">
              <a:defRPr/>
            </a:pPr>
            <a:r>
              <a:rPr lang="zh-CN" altLang="en-US" dirty="0">
                <a:solidFill>
                  <a:schemeClr val="tx1"/>
                </a:solidFill>
                <a:latin typeface="Arial" pitchFamily="34" charset="0"/>
              </a:rPr>
              <a:t>课程教学团队</a:t>
            </a:r>
          </a:p>
        </p:txBody>
      </p:sp>
      <p:sp>
        <p:nvSpPr>
          <p:cNvPr id="19" name="矩形 18"/>
          <p:cNvSpPr/>
          <p:nvPr/>
        </p:nvSpPr>
        <p:spPr bwMode="auto">
          <a:xfrm>
            <a:off x="6715125" y="642938"/>
            <a:ext cx="2143125" cy="428625"/>
          </a:xfrm>
          <a:prstGeom prst="rect">
            <a:avLst/>
          </a:prstGeom>
          <a:ln w="6350">
            <a:headEnd type="none" w="med" len="med"/>
            <a:tailEnd type="none" w="med" len="med"/>
          </a:ln>
        </p:spPr>
        <p:style>
          <a:lnRef idx="2">
            <a:schemeClr val="dk1"/>
          </a:lnRef>
          <a:fillRef idx="1">
            <a:schemeClr val="lt1"/>
          </a:fillRef>
          <a:effectRef idx="0">
            <a:schemeClr val="dk1"/>
          </a:effectRef>
          <a:fontRef idx="minor">
            <a:schemeClr val="dk1"/>
          </a:fontRef>
        </p:style>
        <p:txBody>
          <a:bodyPr anchor="ctr" anchorCtr="1"/>
          <a:lstStyle/>
          <a:p>
            <a:pPr algn="ctr" eaLnBrk="0" latinLnBrk="1" hangingPunct="0">
              <a:defRPr/>
            </a:pPr>
            <a:r>
              <a:rPr lang="zh-CN" altLang="en-US" dirty="0">
                <a:solidFill>
                  <a:schemeClr val="tx1"/>
                </a:solidFill>
                <a:latin typeface="Arial" pitchFamily="34" charset="0"/>
              </a:rPr>
              <a:t>课程服务团队</a:t>
            </a:r>
          </a:p>
        </p:txBody>
      </p:sp>
      <p:cxnSp>
        <p:nvCxnSpPr>
          <p:cNvPr id="175119" name="形状 20"/>
          <p:cNvCxnSpPr>
            <a:cxnSpLocks noChangeShapeType="1"/>
            <a:stCxn id="17" idx="0"/>
            <a:endCxn id="175114" idx="3"/>
          </p:cNvCxnSpPr>
          <p:nvPr/>
        </p:nvCxnSpPr>
        <p:spPr bwMode="auto">
          <a:xfrm rot="16200000" flipV="1">
            <a:off x="1321594" y="3607594"/>
            <a:ext cx="679450" cy="677862"/>
          </a:xfrm>
          <a:prstGeom prst="curvedConnector3">
            <a:avLst>
              <a:gd name="adj1" fmla="val 50000"/>
            </a:avLst>
          </a:prstGeom>
          <a:noFill/>
          <a:ln w="9525" algn="ctr">
            <a:solidFill>
              <a:schemeClr val="tx1"/>
            </a:solidFill>
            <a:round/>
            <a:headEnd/>
            <a:tailEnd type="arrow" w="med" len="med"/>
          </a:ln>
        </p:spPr>
      </p:cxnSp>
      <p:sp>
        <p:nvSpPr>
          <p:cNvPr id="175120" name="圆角矩形 22"/>
          <p:cNvSpPr>
            <a:spLocks noChangeArrowheads="1"/>
          </p:cNvSpPr>
          <p:nvPr/>
        </p:nvSpPr>
        <p:spPr bwMode="auto">
          <a:xfrm>
            <a:off x="4071938" y="714375"/>
            <a:ext cx="2214562" cy="2857500"/>
          </a:xfrm>
          <a:prstGeom prst="roundRect">
            <a:avLst>
              <a:gd name="adj" fmla="val 16667"/>
            </a:avLst>
          </a:prstGeom>
          <a:noFill/>
          <a:ln w="9525" algn="ctr">
            <a:solidFill>
              <a:schemeClr val="tx1"/>
            </a:solidFill>
            <a:prstDash val="dash"/>
            <a:round/>
            <a:headEnd/>
            <a:tailEnd/>
          </a:ln>
        </p:spPr>
        <p:txBody>
          <a:bodyPr/>
          <a:lstStyle/>
          <a:p>
            <a:pPr eaLnBrk="0" latinLnBrk="1" hangingPunct="0"/>
            <a:endParaRPr lang="zh-CN" altLang="en-US"/>
          </a:p>
        </p:txBody>
      </p:sp>
      <p:sp>
        <p:nvSpPr>
          <p:cNvPr id="175121" name="圆角矩形 23"/>
          <p:cNvSpPr>
            <a:spLocks noChangeArrowheads="1"/>
          </p:cNvSpPr>
          <p:nvPr/>
        </p:nvSpPr>
        <p:spPr bwMode="auto">
          <a:xfrm>
            <a:off x="4071938" y="3714750"/>
            <a:ext cx="2143125" cy="2571750"/>
          </a:xfrm>
          <a:prstGeom prst="roundRect">
            <a:avLst>
              <a:gd name="adj" fmla="val 16667"/>
            </a:avLst>
          </a:prstGeom>
          <a:noFill/>
          <a:ln w="9525" algn="ctr">
            <a:solidFill>
              <a:schemeClr val="tx1"/>
            </a:solidFill>
            <a:prstDash val="dash"/>
            <a:round/>
            <a:headEnd/>
            <a:tailEnd/>
          </a:ln>
        </p:spPr>
        <p:txBody>
          <a:bodyPr/>
          <a:lstStyle/>
          <a:p>
            <a:pPr eaLnBrk="0" latinLnBrk="1" hangingPunct="0"/>
            <a:endParaRPr lang="zh-CN" altLang="en-US"/>
          </a:p>
        </p:txBody>
      </p:sp>
      <p:cxnSp>
        <p:nvCxnSpPr>
          <p:cNvPr id="175122" name="曲线连接符 25"/>
          <p:cNvCxnSpPr>
            <a:cxnSpLocks noChangeShapeType="1"/>
            <a:stCxn id="175114" idx="6"/>
            <a:endCxn id="175121" idx="1"/>
          </p:cNvCxnSpPr>
          <p:nvPr/>
        </p:nvCxnSpPr>
        <p:spPr bwMode="auto">
          <a:xfrm>
            <a:off x="2786063" y="3000375"/>
            <a:ext cx="1285875" cy="2000250"/>
          </a:xfrm>
          <a:prstGeom prst="curvedConnector3">
            <a:avLst>
              <a:gd name="adj1" fmla="val 50000"/>
            </a:avLst>
          </a:prstGeom>
          <a:noFill/>
          <a:ln w="9525" algn="ctr">
            <a:solidFill>
              <a:schemeClr val="tx1"/>
            </a:solidFill>
            <a:round/>
            <a:headEnd/>
            <a:tailEnd type="arrow" w="med" len="med"/>
          </a:ln>
        </p:spPr>
      </p:cxnSp>
      <p:cxnSp>
        <p:nvCxnSpPr>
          <p:cNvPr id="175123" name="曲线连接符 27"/>
          <p:cNvCxnSpPr>
            <a:cxnSpLocks noChangeShapeType="1"/>
            <a:endCxn id="175121" idx="3"/>
          </p:cNvCxnSpPr>
          <p:nvPr/>
        </p:nvCxnSpPr>
        <p:spPr bwMode="auto">
          <a:xfrm rot="5400000">
            <a:off x="5036345" y="2250281"/>
            <a:ext cx="3929062" cy="1571625"/>
          </a:xfrm>
          <a:prstGeom prst="curvedConnector2">
            <a:avLst/>
          </a:prstGeom>
          <a:noFill/>
          <a:ln w="9525" algn="ctr">
            <a:solidFill>
              <a:schemeClr val="tx1"/>
            </a:solidFill>
            <a:round/>
            <a:headEnd/>
            <a:tailEnd type="arrow" w="med" len="med"/>
          </a:ln>
        </p:spPr>
      </p:cxnSp>
      <p:cxnSp>
        <p:nvCxnSpPr>
          <p:cNvPr id="175124" name="曲线连接符 29"/>
          <p:cNvCxnSpPr>
            <a:cxnSpLocks noChangeShapeType="1"/>
            <a:stCxn id="18" idx="3"/>
            <a:endCxn id="175120" idx="1"/>
          </p:cNvCxnSpPr>
          <p:nvPr/>
        </p:nvCxnSpPr>
        <p:spPr bwMode="auto">
          <a:xfrm>
            <a:off x="3071813" y="857250"/>
            <a:ext cx="1000125" cy="1285875"/>
          </a:xfrm>
          <a:prstGeom prst="curvedConnector3">
            <a:avLst>
              <a:gd name="adj1" fmla="val 50000"/>
            </a:avLst>
          </a:prstGeom>
          <a:noFill/>
          <a:ln w="9525" algn="ctr">
            <a:solidFill>
              <a:schemeClr val="tx1"/>
            </a:solidFill>
            <a:round/>
            <a:headEnd/>
            <a:tailEnd type="arrow" w="med" len="med"/>
          </a:ln>
        </p:spPr>
      </p:cxnSp>
      <p:cxnSp>
        <p:nvCxnSpPr>
          <p:cNvPr id="175125" name="曲线连接符 31"/>
          <p:cNvCxnSpPr>
            <a:cxnSpLocks noChangeShapeType="1"/>
            <a:stCxn id="18" idx="3"/>
            <a:endCxn id="175121" idx="1"/>
          </p:cNvCxnSpPr>
          <p:nvPr/>
        </p:nvCxnSpPr>
        <p:spPr bwMode="auto">
          <a:xfrm>
            <a:off x="3071813" y="857250"/>
            <a:ext cx="1000125" cy="4143375"/>
          </a:xfrm>
          <a:prstGeom prst="curvedConnector3">
            <a:avLst>
              <a:gd name="adj1" fmla="val 50000"/>
            </a:avLst>
          </a:prstGeom>
          <a:noFill/>
          <a:ln w="9525" algn="ctr">
            <a:solidFill>
              <a:schemeClr val="tx1"/>
            </a:solidFill>
            <a:round/>
            <a:headEnd/>
            <a:tailEnd type="arrow" w="med" len="med"/>
          </a:ln>
        </p:spPr>
      </p:cxnSp>
      <p:cxnSp>
        <p:nvCxnSpPr>
          <p:cNvPr id="175126" name="肘形连接符 67"/>
          <p:cNvCxnSpPr>
            <a:cxnSpLocks noChangeShapeType="1"/>
            <a:stCxn id="18" idx="0"/>
          </p:cNvCxnSpPr>
          <p:nvPr/>
        </p:nvCxnSpPr>
        <p:spPr bwMode="auto">
          <a:xfrm rot="5400000" flipH="1" flipV="1">
            <a:off x="4893469" y="-2251869"/>
            <a:ext cx="1588" cy="5788025"/>
          </a:xfrm>
          <a:prstGeom prst="bentConnector3">
            <a:avLst>
              <a:gd name="adj1" fmla="val 26991514"/>
            </a:avLst>
          </a:prstGeom>
          <a:noFill/>
          <a:ln w="9525" algn="ctr">
            <a:solidFill>
              <a:schemeClr val="tx1"/>
            </a:solidFill>
            <a:prstDash val="dash"/>
            <a:round/>
            <a:headEnd/>
            <a:tailEnd/>
          </a:ln>
        </p:spPr>
      </p:cxnSp>
      <p:sp>
        <p:nvSpPr>
          <p:cNvPr id="175127" name="TextBox 70"/>
          <p:cNvSpPr txBox="1">
            <a:spLocks noChangeArrowheads="1"/>
          </p:cNvSpPr>
          <p:nvPr/>
        </p:nvSpPr>
        <p:spPr bwMode="auto">
          <a:xfrm>
            <a:off x="3071813" y="6429375"/>
            <a:ext cx="2724150" cy="369888"/>
          </a:xfrm>
          <a:prstGeom prst="rect">
            <a:avLst/>
          </a:prstGeom>
          <a:noFill/>
          <a:ln w="9525">
            <a:noFill/>
            <a:miter lim="800000"/>
            <a:headEnd/>
            <a:tailEnd/>
          </a:ln>
        </p:spPr>
        <p:txBody>
          <a:bodyPr wrap="none">
            <a:spAutoFit/>
          </a:bodyPr>
          <a:lstStyle/>
          <a:p>
            <a:r>
              <a:rPr lang="zh-CN" altLang="en-US"/>
              <a:t>基于网络的网上教学模式</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1638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16387" name="TextBox 8"/>
          <p:cNvSpPr>
            <a:spLocks noChangeArrowheads="1"/>
          </p:cNvSpPr>
          <p:nvPr/>
        </p:nvSpPr>
        <p:spPr bwMode="auto">
          <a:xfrm>
            <a:off x="827088" y="1484313"/>
            <a:ext cx="7493000" cy="2743200"/>
          </a:xfrm>
          <a:prstGeom prst="rect">
            <a:avLst/>
          </a:prstGeom>
          <a:noFill/>
          <a:ln w="9525">
            <a:noFill/>
            <a:miter lim="800000"/>
            <a:headEnd/>
            <a:tailEnd/>
          </a:ln>
        </p:spPr>
        <p:txBody>
          <a:bodyPr>
            <a:spAutoFit/>
          </a:bodyPr>
          <a:lstStyle/>
          <a:p>
            <a:pPr marL="228600" indent="-228600">
              <a:lnSpc>
                <a:spcPct val="150000"/>
              </a:lnSpc>
              <a:buFont typeface="Wingdings" pitchFamily="2" charset="2"/>
              <a:buChar char="Ø"/>
            </a:pPr>
            <a:r>
              <a:rPr lang="zh-CN" altLang="en-US" sz="2800" b="1"/>
              <a:t>学生支持服务（</a:t>
            </a:r>
            <a:r>
              <a:rPr lang="en-US" altLang="zh-CN" sz="2800" b="1"/>
              <a:t>Student support</a:t>
            </a:r>
            <a:r>
              <a:rPr lang="zh-CN" altLang="en-US" sz="2800" b="1"/>
              <a:t>）</a:t>
            </a:r>
          </a:p>
          <a:p>
            <a:pPr marL="228600" indent="-228600">
              <a:lnSpc>
                <a:spcPct val="150000"/>
              </a:lnSpc>
              <a:buFont typeface="Wingdings" pitchFamily="2" charset="2"/>
              <a:buChar char="Ø"/>
            </a:pPr>
            <a:r>
              <a:rPr lang="zh-CN" altLang="en-US" sz="2800" b="1"/>
              <a:t>学习者支持服务（</a:t>
            </a:r>
            <a:r>
              <a:rPr lang="en-US" altLang="zh-CN" sz="2800" b="1"/>
              <a:t>Learner support</a:t>
            </a:r>
            <a:r>
              <a:rPr lang="zh-CN" altLang="en-US" sz="2800" b="1"/>
              <a:t>）</a:t>
            </a:r>
          </a:p>
          <a:p>
            <a:pPr marL="228600" indent="-228600">
              <a:lnSpc>
                <a:spcPct val="150000"/>
              </a:lnSpc>
              <a:buFont typeface="Wingdings" pitchFamily="2" charset="2"/>
              <a:buChar char="Ø"/>
            </a:pPr>
            <a:r>
              <a:rPr lang="zh-CN" altLang="en-US" sz="2800" b="1"/>
              <a:t>学习支持服务（</a:t>
            </a:r>
            <a:r>
              <a:rPr lang="en-US" altLang="zh-CN" sz="2800" b="1"/>
              <a:t>Learning support</a:t>
            </a:r>
            <a:r>
              <a:rPr lang="zh-CN" altLang="en-US" sz="2800" b="1"/>
              <a:t>）</a:t>
            </a:r>
          </a:p>
          <a:p>
            <a:pPr marL="228600" indent="-228600">
              <a:lnSpc>
                <a:spcPct val="150000"/>
              </a:lnSpc>
              <a:spcBef>
                <a:spcPct val="20000"/>
              </a:spcBef>
              <a:buClr>
                <a:schemeClr val="folHlink"/>
              </a:buClr>
              <a:buFont typeface="Wingdings" pitchFamily="2" charset="2"/>
              <a:buChar char="Ø"/>
            </a:pPr>
            <a:endParaRPr lang="en-US" altLang="zh-CN" sz="2800" b="1"/>
          </a:p>
        </p:txBody>
      </p:sp>
      <p:pic>
        <p:nvPicPr>
          <p:cNvPr id="16388"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6389"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17613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6131"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6132"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6133" name="Rectangle 6"/>
          <p:cNvSpPr>
            <a:spLocks noChangeArrowheads="1"/>
          </p:cNvSpPr>
          <p:nvPr/>
        </p:nvSpPr>
        <p:spPr bwMode="auto">
          <a:xfrm>
            <a:off x="898525" y="1268413"/>
            <a:ext cx="6986588" cy="4572000"/>
          </a:xfrm>
          <a:prstGeom prst="rect">
            <a:avLst/>
          </a:prstGeom>
          <a:noFill/>
          <a:ln w="9525">
            <a:noFill/>
            <a:miter lim="800000"/>
            <a:headEnd/>
            <a:tailEnd/>
          </a:ln>
        </p:spPr>
        <p:txBody>
          <a:bodyPr>
            <a:spAutoFit/>
          </a:bodyPr>
          <a:lstStyle/>
          <a:p>
            <a:pPr>
              <a:lnSpc>
                <a:spcPct val="140000"/>
              </a:lnSpc>
              <a:buFont typeface="Wingdings" pitchFamily="2" charset="2"/>
              <a:buNone/>
            </a:pPr>
            <a:r>
              <a:rPr lang="en-US" altLang="zh-CN" sz="2400" b="1"/>
              <a:t>2.</a:t>
            </a:r>
            <a:r>
              <a:rPr lang="zh-CN" altLang="en-US" sz="2400" b="1"/>
              <a:t>面授辅导</a:t>
            </a:r>
          </a:p>
          <a:p>
            <a:pPr>
              <a:lnSpc>
                <a:spcPct val="130000"/>
              </a:lnSpc>
              <a:buFont typeface="Wingdings" pitchFamily="2" charset="2"/>
              <a:buNone/>
            </a:pPr>
            <a:r>
              <a:rPr lang="zh-CN" altLang="en-US" b="1"/>
              <a:t>        </a:t>
            </a:r>
            <a:r>
              <a:rPr lang="zh-CN" altLang="en-US" sz="2000" b="1"/>
              <a:t>一定学时的面授教学，有助于学生与教师、学生与学生之间建立良好的人际关系，提高学生的学习积极性和主动性。</a:t>
            </a:r>
          </a:p>
          <a:p>
            <a:pPr>
              <a:lnSpc>
                <a:spcPct val="130000"/>
              </a:lnSpc>
            </a:pPr>
            <a:r>
              <a:rPr lang="zh-CN" altLang="en-US" sz="2000" b="1"/>
              <a:t>这种面授是指导性的，是对学生学习课程内容的引导和帮助。其在作用、内容、方式、数量等方面与传统意义上的面授是有区别的。主要特点：</a:t>
            </a:r>
          </a:p>
          <a:p>
            <a:pPr>
              <a:lnSpc>
                <a:spcPct val="130000"/>
              </a:lnSpc>
            </a:pPr>
            <a:r>
              <a:rPr lang="zh-CN" altLang="en-US" sz="2000" b="1"/>
              <a:t>       （</a:t>
            </a:r>
            <a:r>
              <a:rPr lang="en-US" altLang="zh-CN" sz="2000" b="1"/>
              <a:t>1</a:t>
            </a:r>
            <a:r>
              <a:rPr lang="zh-CN" altLang="en-US" sz="2000" b="1"/>
              <a:t>）是辅助性的；</a:t>
            </a:r>
          </a:p>
          <a:p>
            <a:pPr>
              <a:lnSpc>
                <a:spcPct val="130000"/>
              </a:lnSpc>
            </a:pPr>
            <a:r>
              <a:rPr lang="zh-CN" altLang="en-US" sz="2000" b="1"/>
              <a:t>       （</a:t>
            </a:r>
            <a:r>
              <a:rPr lang="en-US" altLang="zh-CN" sz="2000" b="1"/>
              <a:t>2</a:t>
            </a:r>
            <a:r>
              <a:rPr lang="zh-CN" altLang="en-US" sz="2000" b="1"/>
              <a:t>）是由学生自由选择的；</a:t>
            </a:r>
          </a:p>
          <a:p>
            <a:pPr>
              <a:lnSpc>
                <a:spcPct val="130000"/>
              </a:lnSpc>
            </a:pPr>
            <a:r>
              <a:rPr lang="zh-CN" altLang="en-US" sz="2000" b="1"/>
              <a:t>       （</a:t>
            </a:r>
            <a:r>
              <a:rPr lang="en-US" altLang="zh-CN" sz="2000" b="1"/>
              <a:t>3</a:t>
            </a:r>
            <a:r>
              <a:rPr lang="zh-CN" altLang="en-US" sz="2000" b="1"/>
              <a:t>）方式是灵活的；</a:t>
            </a:r>
          </a:p>
          <a:p>
            <a:pPr>
              <a:lnSpc>
                <a:spcPct val="130000"/>
              </a:lnSpc>
            </a:pPr>
            <a:r>
              <a:rPr lang="zh-CN" altLang="en-US" sz="2000" b="1"/>
              <a:t>       （</a:t>
            </a:r>
            <a:r>
              <a:rPr lang="en-US" altLang="zh-CN" sz="2000" b="1"/>
              <a:t>4</a:t>
            </a:r>
            <a:r>
              <a:rPr lang="zh-CN" altLang="en-US" sz="2000" b="1"/>
              <a:t>）内容是多方面的；</a:t>
            </a:r>
          </a:p>
          <a:p>
            <a:pPr>
              <a:lnSpc>
                <a:spcPct val="130000"/>
              </a:lnSpc>
            </a:pPr>
            <a:r>
              <a:rPr lang="zh-CN" altLang="en-US" sz="2000" b="1"/>
              <a:t>       （</a:t>
            </a:r>
            <a:r>
              <a:rPr lang="en-US" altLang="zh-CN" sz="2000" b="1"/>
              <a:t>5</a:t>
            </a:r>
            <a:r>
              <a:rPr lang="zh-CN" altLang="en-US" sz="2000" b="1"/>
              <a:t>）学时量较少</a:t>
            </a:r>
            <a:r>
              <a:rPr lang="zh-CN" altLang="en-US" sz="2000"/>
              <a:t> 。</a:t>
            </a:r>
            <a:r>
              <a:rPr lang="zh-CN" altLang="en-US" sz="2000" b="1"/>
              <a:t> </a:t>
            </a:r>
            <a:r>
              <a:rPr lang="zh-CN" altLang="en-US" sz="2000"/>
              <a:t> </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17715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7155"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7156"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7157" name="Rectangle 6"/>
          <p:cNvSpPr>
            <a:spLocks noChangeArrowheads="1"/>
          </p:cNvSpPr>
          <p:nvPr/>
        </p:nvSpPr>
        <p:spPr bwMode="auto">
          <a:xfrm>
            <a:off x="898525" y="1052513"/>
            <a:ext cx="7419975" cy="4535487"/>
          </a:xfrm>
          <a:prstGeom prst="rect">
            <a:avLst/>
          </a:prstGeom>
          <a:noFill/>
          <a:ln w="9525">
            <a:noFill/>
            <a:miter lim="800000"/>
            <a:headEnd/>
            <a:tailEnd/>
          </a:ln>
        </p:spPr>
        <p:txBody>
          <a:bodyPr>
            <a:spAutoFit/>
          </a:bodyPr>
          <a:lstStyle/>
          <a:p>
            <a:pPr>
              <a:lnSpc>
                <a:spcPct val="130000"/>
              </a:lnSpc>
              <a:buFont typeface="Wingdings" pitchFamily="2" charset="2"/>
              <a:buNone/>
            </a:pPr>
            <a:r>
              <a:rPr lang="zh-CN" altLang="en-US" sz="2400" b="1"/>
              <a:t>（二）教学团队的运行</a:t>
            </a:r>
          </a:p>
          <a:p>
            <a:pPr>
              <a:lnSpc>
                <a:spcPct val="130000"/>
              </a:lnSpc>
            </a:pPr>
            <a:r>
              <a:rPr lang="zh-CN" altLang="en-US" sz="2000" b="1"/>
              <a:t>      随着现代信息技术的发展，数字化、网络化的时代扑面而来，网络成为未来教育的主流运用，网络越来越成为学习的常态。网上教学成为开放大学作为新型大学实体的最重要的教学方式。网络为以团队形式为学生提供支持服务提供了条件。开放大学的学习支持服务将以网络为主要载体和传送渠道。</a:t>
            </a:r>
          </a:p>
          <a:p>
            <a:pPr>
              <a:lnSpc>
                <a:spcPct val="130000"/>
              </a:lnSpc>
            </a:pPr>
            <a:r>
              <a:rPr lang="zh-CN" altLang="en-US" sz="2000" b="1"/>
              <a:t>       课程教学团队通过网上教师空间开展工作。跨越时间、空间和组织界限，远程协作开展教学工作。</a:t>
            </a:r>
          </a:p>
          <a:p>
            <a:pPr>
              <a:lnSpc>
                <a:spcPct val="130000"/>
              </a:lnSpc>
            </a:pPr>
            <a:r>
              <a:rPr lang="zh-CN" altLang="en-US" sz="2000" b="1"/>
              <a:t>      教师空间是网络教学团队的支撑平台，实现网络教学团队的建立、管理、教学、教研、监控等功能需要教师空间提供一站式的支持。</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五、学习支持服务模式与团队运行</a:t>
            </a:r>
          </a:p>
        </p:txBody>
      </p:sp>
      <p:sp>
        <p:nvSpPr>
          <p:cNvPr id="17817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8179"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8180"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8181" name="Rectangle 6"/>
          <p:cNvSpPr>
            <a:spLocks noChangeArrowheads="1"/>
          </p:cNvSpPr>
          <p:nvPr/>
        </p:nvSpPr>
        <p:spPr bwMode="auto">
          <a:xfrm>
            <a:off x="898525" y="1268413"/>
            <a:ext cx="7346950" cy="3925887"/>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（二）教学团队的运行</a:t>
            </a:r>
            <a:r>
              <a:rPr lang="zh-CN" altLang="en-US" sz="2000" b="1"/>
              <a:t>      </a:t>
            </a:r>
          </a:p>
          <a:p>
            <a:pPr marL="342900" indent="-342900">
              <a:lnSpc>
                <a:spcPct val="150000"/>
              </a:lnSpc>
              <a:buFont typeface="Wingdings" pitchFamily="2" charset="2"/>
              <a:buNone/>
            </a:pPr>
            <a:r>
              <a:rPr lang="zh-CN" altLang="en-US" sz="2400" b="1"/>
              <a:t>    教师空间的功能如下：</a:t>
            </a:r>
          </a:p>
          <a:p>
            <a:pPr marL="342900" indent="-342900">
              <a:lnSpc>
                <a:spcPct val="150000"/>
              </a:lnSpc>
              <a:buFont typeface="Wingdings" pitchFamily="2" charset="2"/>
              <a:buChar char="Ø"/>
            </a:pPr>
            <a:r>
              <a:rPr lang="zh-CN" altLang="en-US" sz="2400" b="1"/>
              <a:t>支持以专业和课程为基础建立教学团队</a:t>
            </a:r>
          </a:p>
          <a:p>
            <a:pPr marL="342900" indent="-342900">
              <a:lnSpc>
                <a:spcPct val="150000"/>
              </a:lnSpc>
              <a:buFont typeface="Wingdings" pitchFamily="2" charset="2"/>
              <a:buChar char="Ø"/>
            </a:pPr>
            <a:r>
              <a:rPr lang="zh-CN" altLang="en-US" sz="2400" b="1"/>
              <a:t>实现教师个人知识管理功能</a:t>
            </a:r>
          </a:p>
          <a:p>
            <a:pPr marL="342900" indent="-342900">
              <a:lnSpc>
                <a:spcPct val="150000"/>
              </a:lnSpc>
              <a:buFont typeface="Wingdings" pitchFamily="2" charset="2"/>
              <a:buChar char="Ø"/>
            </a:pPr>
            <a:r>
              <a:rPr lang="zh-CN" altLang="en-US" sz="2400" b="1"/>
              <a:t>支持多人群组</a:t>
            </a:r>
          </a:p>
          <a:p>
            <a:pPr marL="342900" indent="-342900">
              <a:lnSpc>
                <a:spcPct val="150000"/>
              </a:lnSpc>
              <a:buFont typeface="Wingdings" pitchFamily="2" charset="2"/>
              <a:buChar char="Ø"/>
            </a:pPr>
            <a:r>
              <a:rPr lang="zh-CN" altLang="en-US" sz="2400" b="1"/>
              <a:t>支持教师团队或个人以不同教学策略进行课程设计</a:t>
            </a:r>
          </a:p>
          <a:p>
            <a:pPr marL="342900" indent="-342900">
              <a:lnSpc>
                <a:spcPct val="150000"/>
              </a:lnSpc>
              <a:buFont typeface="Wingdings" pitchFamily="2" charset="2"/>
              <a:buChar char="Ø"/>
            </a:pPr>
            <a:r>
              <a:rPr lang="zh-CN" altLang="en-US" sz="2400" b="1"/>
              <a:t>充分满足教师的社会互动需求</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7920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79203"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9204"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79205"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79206" name="Rectangle 7"/>
          <p:cNvSpPr>
            <a:spLocks noChangeArrowheads="1"/>
          </p:cNvSpPr>
          <p:nvPr/>
        </p:nvSpPr>
        <p:spPr bwMode="auto">
          <a:xfrm>
            <a:off x="969963" y="1484313"/>
            <a:ext cx="7131050" cy="3414712"/>
          </a:xfrm>
          <a:prstGeom prst="rect">
            <a:avLst/>
          </a:prstGeom>
          <a:noFill/>
          <a:ln w="9525">
            <a:noFill/>
            <a:miter lim="800000"/>
            <a:headEnd/>
            <a:tailEnd/>
          </a:ln>
        </p:spPr>
        <p:txBody>
          <a:bodyPr anchor="ctr">
            <a:spAutoFit/>
          </a:bodyPr>
          <a:lstStyle/>
          <a:p>
            <a:pPr>
              <a:lnSpc>
                <a:spcPct val="130000"/>
              </a:lnSpc>
            </a:pPr>
            <a:r>
              <a:rPr lang="zh-CN" altLang="en-US" sz="2400" b="1"/>
              <a:t>（一）主持教师的职责</a:t>
            </a:r>
          </a:p>
          <a:p>
            <a:pPr>
              <a:lnSpc>
                <a:spcPct val="130000"/>
              </a:lnSpc>
            </a:pPr>
            <a:r>
              <a:rPr lang="zh-CN" altLang="en-US" sz="2400" b="1"/>
              <a:t>   主持教师指的是课程行政负责人，通常由专业开出单位专任教师担任，主持课程总体设计、组建课程团队、组织资源的开发和建设（包括各类教材、形成性考核、题库等）、组织落实教学过程、为各地教师和学生提供支持服务等。</a:t>
            </a:r>
            <a:r>
              <a:rPr lang="zh-CN" altLang="en-US" sz="2400"/>
              <a:t> </a:t>
            </a:r>
            <a:endParaRPr lang="zh-CN" altLang="en-US" sz="2400" b="1"/>
          </a:p>
          <a:p>
            <a:pPr>
              <a:lnSpc>
                <a:spcPct val="130000"/>
              </a:lnSpc>
            </a:pPr>
            <a:endParaRPr lang="zh-CN" altLang="en-US" sz="2400" b="1"/>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022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0227"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0228"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0229"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0230" name="Rectangle 7"/>
          <p:cNvSpPr>
            <a:spLocks noChangeArrowheads="1"/>
          </p:cNvSpPr>
          <p:nvPr/>
        </p:nvSpPr>
        <p:spPr bwMode="auto">
          <a:xfrm>
            <a:off x="898525" y="1412875"/>
            <a:ext cx="7131050" cy="3025775"/>
          </a:xfrm>
          <a:prstGeom prst="rect">
            <a:avLst/>
          </a:prstGeom>
          <a:noFill/>
          <a:ln w="9525">
            <a:noFill/>
            <a:miter lim="800000"/>
            <a:headEnd/>
            <a:tailEnd/>
          </a:ln>
        </p:spPr>
        <p:txBody>
          <a:bodyPr anchor="ctr">
            <a:spAutoFit/>
          </a:bodyPr>
          <a:lstStyle/>
          <a:p>
            <a:pPr>
              <a:lnSpc>
                <a:spcPct val="130000"/>
              </a:lnSpc>
            </a:pPr>
            <a:r>
              <a:rPr lang="zh-CN" altLang="en-US" sz="2400" b="1"/>
              <a:t>（一）主持教师的职责</a:t>
            </a:r>
          </a:p>
          <a:p>
            <a:pPr algn="ctr">
              <a:lnSpc>
                <a:spcPct val="130000"/>
              </a:lnSpc>
            </a:pPr>
            <a:r>
              <a:rPr lang="zh-CN" altLang="en-US" sz="2400" b="1"/>
              <a:t> </a:t>
            </a:r>
            <a:r>
              <a:rPr lang="zh-CN" altLang="en-US" sz="2000" b="1"/>
              <a:t>（</a:t>
            </a:r>
            <a:r>
              <a:rPr lang="en-US" altLang="zh-CN" sz="2000" b="1"/>
              <a:t>1</a:t>
            </a:r>
            <a:r>
              <a:rPr lang="zh-CN" altLang="en-US" sz="2000" b="1"/>
              <a:t>）教学的设计者。主持教师要根据课程特点和学生需求状况进行精细的课程设计，包括主要针对资源开发和建设的多种媒体一体化设计和针对教学过程、学习支持服务的教学设计 </a:t>
            </a:r>
          </a:p>
          <a:p>
            <a:pPr>
              <a:lnSpc>
                <a:spcPct val="130000"/>
              </a:lnSpc>
            </a:pPr>
            <a:r>
              <a:rPr lang="zh-CN" altLang="en-US" sz="2000" b="1"/>
              <a:t>（</a:t>
            </a:r>
            <a:r>
              <a:rPr lang="en-US" altLang="zh-CN" sz="2000" b="1"/>
              <a:t>2</a:t>
            </a:r>
            <a:r>
              <a:rPr lang="zh-CN" altLang="en-US" sz="2000" b="1"/>
              <a:t>）教学资源开发建设的主持者和参与者</a:t>
            </a:r>
          </a:p>
          <a:p>
            <a:pPr>
              <a:lnSpc>
                <a:spcPct val="130000"/>
              </a:lnSpc>
            </a:pPr>
            <a:r>
              <a:rPr lang="zh-CN" altLang="en-US" sz="2000" b="1"/>
              <a:t>（</a:t>
            </a:r>
            <a:r>
              <a:rPr lang="en-US" altLang="zh-CN" sz="2000" b="1"/>
              <a:t>3</a:t>
            </a:r>
            <a:r>
              <a:rPr lang="zh-CN" altLang="en-US" sz="2000" b="1"/>
              <a:t>）学习支持服务的组织实施者 </a:t>
            </a:r>
            <a:r>
              <a:rPr lang="zh-CN" altLang="en-US" sz="2000"/>
              <a:t> </a:t>
            </a:r>
            <a:endParaRPr lang="zh-CN" altLang="en-US" sz="2000" b="1"/>
          </a:p>
          <a:p>
            <a:pPr>
              <a:lnSpc>
                <a:spcPct val="130000"/>
              </a:lnSpc>
            </a:pPr>
            <a:endParaRPr lang="zh-CN" altLang="en-US" sz="2000" b="1"/>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125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1251"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1252"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1253"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1254" name="Rectangle 7"/>
          <p:cNvSpPr>
            <a:spLocks noChangeArrowheads="1"/>
          </p:cNvSpPr>
          <p:nvPr/>
        </p:nvSpPr>
        <p:spPr bwMode="auto">
          <a:xfrm>
            <a:off x="898525" y="1268413"/>
            <a:ext cx="7131050" cy="4060825"/>
          </a:xfrm>
          <a:prstGeom prst="rect">
            <a:avLst/>
          </a:prstGeom>
          <a:noFill/>
          <a:ln w="9525">
            <a:noFill/>
            <a:miter lim="800000"/>
            <a:headEnd/>
            <a:tailEnd/>
          </a:ln>
        </p:spPr>
        <p:txBody>
          <a:bodyPr anchor="ctr">
            <a:spAutoFit/>
          </a:bodyPr>
          <a:lstStyle/>
          <a:p>
            <a:pPr>
              <a:lnSpc>
                <a:spcPct val="130000"/>
              </a:lnSpc>
            </a:pPr>
            <a:r>
              <a:rPr lang="zh-CN" altLang="en-US" sz="2000" b="1"/>
              <a:t>主持教师作为团队的龙头，对学习支持服务的质量和水平至关重要。其支持服务工作的主要内容有：</a:t>
            </a:r>
            <a:r>
              <a:rPr lang="zh-CN" altLang="en-US"/>
              <a:t> </a:t>
            </a:r>
          </a:p>
          <a:p>
            <a:pPr>
              <a:lnSpc>
                <a:spcPct val="130000"/>
              </a:lnSpc>
            </a:pPr>
            <a:r>
              <a:rPr lang="en-US" altLang="zh-CN" sz="2000"/>
              <a:t>1.</a:t>
            </a:r>
            <a:r>
              <a:rPr lang="zh-CN" altLang="en-US" sz="2000"/>
              <a:t>制定课程教学实施方案</a:t>
            </a:r>
          </a:p>
          <a:p>
            <a:pPr>
              <a:lnSpc>
                <a:spcPct val="130000"/>
              </a:lnSpc>
            </a:pPr>
            <a:r>
              <a:rPr lang="zh-CN" altLang="en-US" sz="2000"/>
              <a:t>依据学生的需求特点和课程本身的特点，进行目标清晰的规范化设计通过课程教学设计，统一质量标准，按教学进度设计的教学辅导、教学活动、教学环节等的详细方案。提出要求、制定标准。可称为“教学宝典”、“教学手册”。是教学和学习的蓝图。以课程教学手册形式提供。 </a:t>
            </a:r>
          </a:p>
          <a:p>
            <a:pPr>
              <a:lnSpc>
                <a:spcPct val="130000"/>
              </a:lnSpc>
            </a:pPr>
            <a:endParaRPr lang="zh-CN" altLang="en-US" sz="2000"/>
          </a:p>
          <a:p>
            <a:pPr>
              <a:lnSpc>
                <a:spcPct val="130000"/>
              </a:lnSpc>
            </a:pPr>
            <a:r>
              <a:rPr lang="zh-CN" altLang="en-US" sz="2000"/>
              <a:t>      包括：总体设计、网上教学设计、面授设计。 </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227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2275"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2276"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2277"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2278" name="Rectangle 7"/>
          <p:cNvSpPr>
            <a:spLocks noChangeArrowheads="1"/>
          </p:cNvSpPr>
          <p:nvPr/>
        </p:nvSpPr>
        <p:spPr bwMode="auto">
          <a:xfrm>
            <a:off x="754063" y="1468438"/>
            <a:ext cx="7418387" cy="3135312"/>
          </a:xfrm>
          <a:prstGeom prst="rect">
            <a:avLst/>
          </a:prstGeom>
          <a:noFill/>
          <a:ln w="9525">
            <a:noFill/>
            <a:miter lim="800000"/>
            <a:headEnd/>
            <a:tailEnd/>
          </a:ln>
        </p:spPr>
        <p:txBody>
          <a:bodyPr anchor="ctr">
            <a:spAutoFit/>
          </a:bodyPr>
          <a:lstStyle/>
          <a:p>
            <a:pPr marL="342900" indent="-342900">
              <a:lnSpc>
                <a:spcPct val="150000"/>
              </a:lnSpc>
            </a:pPr>
            <a:r>
              <a:rPr lang="zh-CN" altLang="en-US" sz="2400" b="1"/>
              <a:t>（一）总体设计：</a:t>
            </a:r>
          </a:p>
          <a:p>
            <a:pPr marL="342900" indent="-342900">
              <a:lnSpc>
                <a:spcPct val="150000"/>
              </a:lnSpc>
              <a:buFontTx/>
              <a:buAutoNum type="arabicPeriod"/>
            </a:pPr>
            <a:r>
              <a:rPr lang="zh-CN" altLang="en-US" sz="2400" b="1"/>
              <a:t>教学进度与教学环节总体设计</a:t>
            </a:r>
          </a:p>
          <a:p>
            <a:pPr marL="342900" indent="-342900">
              <a:lnSpc>
                <a:spcPct val="150000"/>
              </a:lnSpc>
            </a:pPr>
            <a:r>
              <a:rPr lang="zh-CN" altLang="en-US" sz="2400"/>
              <a:t>    是课程教学的总体安排。包括教学进度、教学内容、教学环节、媒体使用等方面所提的综合建议。</a:t>
            </a:r>
          </a:p>
          <a:p>
            <a:pPr marL="342900" indent="-342900">
              <a:lnSpc>
                <a:spcPct val="150000"/>
              </a:lnSpc>
            </a:pPr>
            <a:r>
              <a:rPr lang="en-US" altLang="zh-CN" sz="2400" b="1"/>
              <a:t>2.</a:t>
            </a:r>
            <a:r>
              <a:rPr lang="zh-CN" altLang="en-US" sz="2400" b="1"/>
              <a:t>课程知识结构图（重要知识点及其相互之间的关系） </a:t>
            </a:r>
          </a:p>
          <a:p>
            <a:pPr marL="342900" indent="-342900"/>
            <a:r>
              <a:rPr lang="en-US" altLang="zh-CN" sz="2000"/>
              <a:t>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329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3299"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3300"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3301"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3302" name="Rectangle 7"/>
          <p:cNvSpPr>
            <a:spLocks noChangeArrowheads="1"/>
          </p:cNvSpPr>
          <p:nvPr/>
        </p:nvSpPr>
        <p:spPr bwMode="auto">
          <a:xfrm>
            <a:off x="898525" y="1143000"/>
            <a:ext cx="7418388" cy="3889375"/>
          </a:xfrm>
          <a:prstGeom prst="rect">
            <a:avLst/>
          </a:prstGeom>
          <a:noFill/>
          <a:ln w="9525">
            <a:noFill/>
            <a:miter lim="800000"/>
            <a:headEnd/>
            <a:tailEnd/>
          </a:ln>
        </p:spPr>
        <p:txBody>
          <a:bodyPr anchor="ctr">
            <a:spAutoFit/>
          </a:bodyPr>
          <a:lstStyle/>
          <a:p>
            <a:pPr marL="342900" indent="-342900">
              <a:lnSpc>
                <a:spcPct val="130000"/>
              </a:lnSpc>
            </a:pPr>
            <a:r>
              <a:rPr lang="zh-CN" altLang="en-US" sz="2400" b="1"/>
              <a:t>（一）总体设计：</a:t>
            </a:r>
          </a:p>
          <a:p>
            <a:pPr marL="342900" indent="-342900">
              <a:lnSpc>
                <a:spcPct val="130000"/>
              </a:lnSpc>
            </a:pPr>
            <a:r>
              <a:rPr lang="en-US" altLang="zh-CN" sz="2400"/>
              <a:t>3. </a:t>
            </a:r>
            <a:r>
              <a:rPr lang="zh-CN" altLang="en-US" sz="2400" b="1"/>
              <a:t>教学过程设计</a:t>
            </a:r>
          </a:p>
          <a:p>
            <a:pPr marL="342900" indent="-342900">
              <a:lnSpc>
                <a:spcPct val="130000"/>
              </a:lnSpc>
            </a:pPr>
            <a:r>
              <a:rPr lang="zh-CN" altLang="en-US" sz="2400" b="1"/>
              <a:t>     </a:t>
            </a:r>
            <a:r>
              <a:rPr lang="zh-CN" altLang="en-US" sz="2400"/>
              <a:t>包括教学目标、教学重点、学习进度安 排和学 习时间的分配、教学媒体的介绍与使用指导、教学手段与教学活动等，给辅导教师组织教学提供具体的建议。这部分要求逐章编写，明确每一章的教学目标、教学要求、学习时间、教学重点、学习方法等。（教学标准。）</a:t>
            </a:r>
            <a:endParaRPr lang="en-US" altLang="zh-CN" sz="240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432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4323"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4324"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4325"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4326" name="Rectangle 7"/>
          <p:cNvSpPr>
            <a:spLocks noChangeArrowheads="1"/>
          </p:cNvSpPr>
          <p:nvPr/>
        </p:nvSpPr>
        <p:spPr bwMode="auto">
          <a:xfrm>
            <a:off x="898525" y="1628775"/>
            <a:ext cx="7418388" cy="2282825"/>
          </a:xfrm>
          <a:prstGeom prst="rect">
            <a:avLst/>
          </a:prstGeom>
          <a:noFill/>
          <a:ln w="9525">
            <a:noFill/>
            <a:miter lim="800000"/>
            <a:headEnd/>
            <a:tailEnd/>
          </a:ln>
        </p:spPr>
        <p:txBody>
          <a:bodyPr anchor="ctr">
            <a:spAutoFit/>
          </a:bodyPr>
          <a:lstStyle/>
          <a:p>
            <a:pPr marL="342900" indent="-342900">
              <a:lnSpc>
                <a:spcPct val="150000"/>
              </a:lnSpc>
            </a:pPr>
            <a:r>
              <a:rPr lang="zh-CN" altLang="en-US" sz="2400" b="1"/>
              <a:t>（一）总体设计：</a:t>
            </a:r>
          </a:p>
          <a:p>
            <a:pPr marL="342900" indent="-342900">
              <a:lnSpc>
                <a:spcPct val="150000"/>
              </a:lnSpc>
            </a:pPr>
            <a:endParaRPr lang="zh-CN" altLang="en-US" sz="2400" b="1"/>
          </a:p>
          <a:p>
            <a:pPr marL="342900" indent="-342900">
              <a:lnSpc>
                <a:spcPct val="150000"/>
              </a:lnSpc>
            </a:pPr>
            <a:r>
              <a:rPr lang="en-US" altLang="zh-CN" sz="2400" b="1"/>
              <a:t> 4.</a:t>
            </a:r>
            <a:r>
              <a:rPr lang="zh-CN" altLang="en-US" sz="2400" b="1"/>
              <a:t>课程考核方案</a:t>
            </a:r>
          </a:p>
          <a:p>
            <a:pPr marL="342900" indent="-342900">
              <a:lnSpc>
                <a:spcPct val="150000"/>
              </a:lnSpc>
            </a:pPr>
            <a:r>
              <a:rPr lang="zh-CN" altLang="en-US" sz="2400" b="1"/>
              <a:t> </a:t>
            </a:r>
            <a:r>
              <a:rPr lang="en-US" altLang="zh-CN" sz="2400" b="1"/>
              <a:t>5.</a:t>
            </a:r>
            <a:r>
              <a:rPr lang="zh-CN" altLang="en-US" sz="2400" b="1"/>
              <a:t>教学案例、例题和教学参考资料 </a:t>
            </a:r>
            <a:endParaRPr lang="en-US" altLang="zh-CN" sz="2400" b="1"/>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534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5347"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5348"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5349"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5350" name="Rectangle 7"/>
          <p:cNvSpPr>
            <a:spLocks noChangeArrowheads="1"/>
          </p:cNvSpPr>
          <p:nvPr/>
        </p:nvSpPr>
        <p:spPr bwMode="auto">
          <a:xfrm>
            <a:off x="898525" y="1195388"/>
            <a:ext cx="7418388" cy="4838700"/>
          </a:xfrm>
          <a:prstGeom prst="rect">
            <a:avLst/>
          </a:prstGeom>
          <a:noFill/>
          <a:ln w="9525">
            <a:noFill/>
            <a:miter lim="800000"/>
            <a:headEnd/>
            <a:tailEnd/>
          </a:ln>
        </p:spPr>
        <p:txBody>
          <a:bodyPr anchor="ctr">
            <a:spAutoFit/>
          </a:bodyPr>
          <a:lstStyle/>
          <a:p>
            <a:pPr marL="342900" indent="-342900">
              <a:lnSpc>
                <a:spcPct val="130000"/>
              </a:lnSpc>
            </a:pPr>
            <a:r>
              <a:rPr lang="zh-CN" altLang="en-US" sz="2400" b="1"/>
              <a:t> （二）网上教学设计</a:t>
            </a:r>
          </a:p>
          <a:p>
            <a:pPr marL="342900" indent="-342900">
              <a:lnSpc>
                <a:spcPct val="130000"/>
              </a:lnSpc>
            </a:pPr>
            <a:r>
              <a:rPr lang="zh-CN" altLang="en-US" sz="2400" b="1"/>
              <a:t>       </a:t>
            </a:r>
            <a:r>
              <a:rPr lang="zh-CN" altLang="en-US" sz="2400"/>
              <a:t>即在网上为学生提供教学资源、教学辅导、答疑等学术服务的设计。包括网上资源建设与维护（生成性资源）、网上集中辅导与交流、个别辅导与交流、教学活动、学生学习过程的监控与促学、作业布置和对学生学习的考核。</a:t>
            </a:r>
          </a:p>
          <a:p>
            <a:pPr marL="342900" indent="-342900">
              <a:lnSpc>
                <a:spcPct val="130000"/>
              </a:lnSpc>
            </a:pPr>
            <a:r>
              <a:rPr lang="zh-CN" altLang="en-US" sz="2400"/>
              <a:t>      本设计由主持教师主持，主持教师和责任教师所组成的课程团队共同完成，根据学生的学习需求和课程特点对课程进行动态设计，教师可根据需求和教学实际情况动态地调整教学方案 </a:t>
            </a:r>
            <a:endParaRPr lang="en-US" altLang="zh-CN" sz="240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1741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17411" name="TextBox 8"/>
          <p:cNvSpPr>
            <a:spLocks noChangeArrowheads="1"/>
          </p:cNvSpPr>
          <p:nvPr/>
        </p:nvSpPr>
        <p:spPr bwMode="auto">
          <a:xfrm>
            <a:off x="827088" y="1339850"/>
            <a:ext cx="7493000" cy="3844925"/>
          </a:xfrm>
          <a:prstGeom prst="rect">
            <a:avLst/>
          </a:prstGeom>
          <a:noFill/>
          <a:ln w="9525">
            <a:noFill/>
            <a:miter lim="800000"/>
            <a:headEnd/>
            <a:tailEnd/>
          </a:ln>
        </p:spPr>
        <p:txBody>
          <a:bodyPr>
            <a:spAutoFit/>
          </a:bodyPr>
          <a:lstStyle/>
          <a:p>
            <a:pPr marL="228600" indent="-228600">
              <a:lnSpc>
                <a:spcPct val="150000"/>
              </a:lnSpc>
            </a:pPr>
            <a:r>
              <a:rPr lang="zh-CN" altLang="zh-CN" sz="2800" b="1">
                <a:latin typeface="宋体" charset="-122"/>
              </a:rPr>
              <a:t>（一）学习支持服务概述</a:t>
            </a:r>
            <a:endParaRPr lang="zh-CN" altLang="en-US" sz="2800" b="1">
              <a:latin typeface="宋体" charset="-122"/>
            </a:endParaRPr>
          </a:p>
          <a:p>
            <a:pPr marL="228600" indent="-228600">
              <a:lnSpc>
                <a:spcPct val="150000"/>
              </a:lnSpc>
            </a:pPr>
            <a:r>
              <a:rPr lang="en-US" altLang="zh-CN" sz="2400" b="1">
                <a:latin typeface="宋体" charset="-122"/>
              </a:rPr>
              <a:t>  </a:t>
            </a:r>
            <a:r>
              <a:rPr lang="en-US" altLang="zh-CN" sz="2800" b="1">
                <a:latin typeface="宋体" charset="-122"/>
              </a:rPr>
              <a:t>1</a:t>
            </a:r>
            <a:r>
              <a:rPr lang="zh-CN" altLang="en-US" sz="2800" b="1">
                <a:latin typeface="宋体" charset="-122"/>
              </a:rPr>
              <a:t>．学习支持服务的缘起</a:t>
            </a:r>
          </a:p>
          <a:p>
            <a:pPr marL="228600" indent="-228600">
              <a:lnSpc>
                <a:spcPct val="150000"/>
              </a:lnSpc>
            </a:pPr>
            <a:r>
              <a:rPr lang="en-US" altLang="zh-CN" sz="2800" b="1"/>
              <a:t>     </a:t>
            </a:r>
            <a:r>
              <a:rPr lang="en-US" altLang="zh-CN" sz="2000"/>
              <a:t>1978</a:t>
            </a:r>
            <a:r>
              <a:rPr lang="zh-CN" altLang="en-US" sz="2000"/>
              <a:t>年，英国开放大学本部地区中心办公室主任大卫</a:t>
            </a:r>
            <a:r>
              <a:rPr lang="en-US" altLang="zh-CN" sz="2000"/>
              <a:t>.</a:t>
            </a:r>
            <a:r>
              <a:rPr lang="zh-CN" altLang="en-US" sz="2000"/>
              <a:t>西沃特在德国哈根远程教育大学发表论著</a:t>
            </a:r>
            <a:r>
              <a:rPr lang="en-US" altLang="zh-CN" sz="2000"/>
              <a:t>《</a:t>
            </a:r>
            <a:r>
              <a:rPr lang="zh-CN" altLang="en-US" sz="2000"/>
              <a:t>远程学习系统对学生的持续关注</a:t>
            </a:r>
            <a:r>
              <a:rPr lang="en-US" altLang="zh-CN" sz="2000"/>
              <a:t>》</a:t>
            </a:r>
            <a:r>
              <a:rPr lang="zh-CN" altLang="en-US" sz="2000"/>
              <a:t>，首次提出“学生支持”概念。他认为，学习支持是一种组织形式，通过这种形式，学习者可以充分利用机构的教学服务设施。 </a:t>
            </a:r>
            <a:endParaRPr lang="en-US" altLang="zh-CN" sz="2000"/>
          </a:p>
        </p:txBody>
      </p:sp>
      <p:pic>
        <p:nvPicPr>
          <p:cNvPr id="17412"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7413"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637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6371"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6372"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6373"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6374" name="Rectangle 7"/>
          <p:cNvSpPr>
            <a:spLocks noChangeArrowheads="1"/>
          </p:cNvSpPr>
          <p:nvPr/>
        </p:nvSpPr>
        <p:spPr bwMode="auto">
          <a:xfrm>
            <a:off x="827088" y="1592263"/>
            <a:ext cx="7418387" cy="3741737"/>
          </a:xfrm>
          <a:prstGeom prst="rect">
            <a:avLst/>
          </a:prstGeom>
          <a:noFill/>
          <a:ln w="9525">
            <a:noFill/>
            <a:miter lim="800000"/>
            <a:headEnd/>
            <a:tailEnd/>
          </a:ln>
        </p:spPr>
        <p:txBody>
          <a:bodyPr anchor="ctr">
            <a:spAutoFit/>
          </a:bodyPr>
          <a:lstStyle/>
          <a:p>
            <a:pPr marL="342900" indent="-342900">
              <a:lnSpc>
                <a:spcPct val="130000"/>
              </a:lnSpc>
            </a:pPr>
            <a:r>
              <a:rPr lang="zh-CN" altLang="en-US" sz="2400" b="1"/>
              <a:t> （二）网上教学设计</a:t>
            </a:r>
          </a:p>
          <a:p>
            <a:pPr marL="342900" indent="-342900">
              <a:lnSpc>
                <a:spcPct val="130000"/>
              </a:lnSpc>
            </a:pPr>
            <a:r>
              <a:rPr lang="en-US" altLang="zh-CN" sz="2000" b="1"/>
              <a:t>1.</a:t>
            </a:r>
            <a:r>
              <a:rPr lang="zh-CN" altLang="en-US" sz="2000" b="1"/>
              <a:t>教学进度安排</a:t>
            </a:r>
          </a:p>
          <a:p>
            <a:pPr marL="342900" indent="-342900">
              <a:lnSpc>
                <a:spcPct val="130000"/>
              </a:lnSpc>
            </a:pPr>
            <a:r>
              <a:rPr lang="en-US" altLang="zh-CN" sz="2000" b="1"/>
              <a:t>2.</a:t>
            </a:r>
            <a:r>
              <a:rPr lang="zh-CN" altLang="en-US" sz="2000" b="1"/>
              <a:t>教学辅导和教学活动设计</a:t>
            </a:r>
          </a:p>
          <a:p>
            <a:pPr marL="342900" indent="-342900">
              <a:lnSpc>
                <a:spcPct val="130000"/>
              </a:lnSpc>
            </a:pPr>
            <a:r>
              <a:rPr lang="zh-CN" altLang="en-US" sz="2000" b="1"/>
              <a:t>（</a:t>
            </a:r>
            <a:r>
              <a:rPr lang="en-US" altLang="zh-CN" sz="2000" b="1"/>
              <a:t>1</a:t>
            </a:r>
            <a:r>
              <a:rPr lang="zh-CN" altLang="en-US" sz="2000" b="1"/>
              <a:t>）辅导的形式、类型和次数</a:t>
            </a:r>
          </a:p>
          <a:p>
            <a:pPr marL="342900" indent="-342900">
              <a:lnSpc>
                <a:spcPct val="130000"/>
              </a:lnSpc>
            </a:pPr>
            <a:r>
              <a:rPr lang="zh-CN" altLang="en-US" sz="2000" b="1"/>
              <a:t>     </a:t>
            </a:r>
            <a:r>
              <a:rPr lang="zh-CN" altLang="en-US" sz="2000"/>
              <a:t>辅导形式：单向视频、双向视频和本文辅导</a:t>
            </a:r>
          </a:p>
          <a:p>
            <a:pPr marL="342900" indent="-342900">
              <a:lnSpc>
                <a:spcPct val="130000"/>
              </a:lnSpc>
            </a:pPr>
            <a:r>
              <a:rPr lang="zh-CN" altLang="en-US" sz="2000"/>
              <a:t>     辅导类型：集中辅导、实时在线答疑、非实时答疑等。 </a:t>
            </a:r>
          </a:p>
          <a:p>
            <a:pPr marL="342900" indent="-342900">
              <a:lnSpc>
                <a:spcPct val="130000"/>
              </a:lnSpc>
            </a:pPr>
            <a:r>
              <a:rPr lang="zh-CN" altLang="en-US" sz="2000" b="1"/>
              <a:t>（</a:t>
            </a:r>
            <a:r>
              <a:rPr lang="en-US" altLang="zh-CN" sz="2000" b="1"/>
              <a:t>2</a:t>
            </a:r>
            <a:r>
              <a:rPr lang="zh-CN" altLang="en-US" sz="2000" b="1"/>
              <a:t>）网上教学活动：</a:t>
            </a:r>
            <a:r>
              <a:rPr lang="zh-CN" altLang="en-US" sz="2000"/>
              <a:t>活动时间、主题、材料、次数、要求，分必做活动和自设活动（辅导教师设计组织）。</a:t>
            </a:r>
          </a:p>
          <a:p>
            <a:pPr marL="342900" indent="-342900">
              <a:lnSpc>
                <a:spcPct val="130000"/>
              </a:lnSpc>
            </a:pPr>
            <a:r>
              <a:rPr lang="zh-CN" altLang="en-US" sz="2000"/>
              <a:t>      活动形式：实时文本活动、单向视频或双向视频活动等 </a:t>
            </a:r>
            <a:endParaRPr lang="en-US" altLang="zh-CN" sz="200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739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7395"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7396"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7397"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7398" name="Rectangle 7"/>
          <p:cNvSpPr>
            <a:spLocks noChangeArrowheads="1"/>
          </p:cNvSpPr>
          <p:nvPr/>
        </p:nvSpPr>
        <p:spPr bwMode="auto">
          <a:xfrm>
            <a:off x="898525" y="1450975"/>
            <a:ext cx="7418388" cy="4217988"/>
          </a:xfrm>
          <a:prstGeom prst="rect">
            <a:avLst/>
          </a:prstGeom>
          <a:noFill/>
          <a:ln w="9525">
            <a:noFill/>
            <a:miter lim="800000"/>
            <a:headEnd/>
            <a:tailEnd/>
          </a:ln>
        </p:spPr>
        <p:txBody>
          <a:bodyPr anchor="ctr">
            <a:spAutoFit/>
          </a:bodyPr>
          <a:lstStyle/>
          <a:p>
            <a:pPr marL="342900" indent="-342900">
              <a:lnSpc>
                <a:spcPct val="130000"/>
              </a:lnSpc>
            </a:pPr>
            <a:r>
              <a:rPr lang="zh-CN" altLang="en-US" sz="2400" b="1"/>
              <a:t> </a:t>
            </a:r>
            <a:r>
              <a:rPr lang="zh-CN" altLang="en-US" sz="2400"/>
              <a:t>（二）网上教学设计</a:t>
            </a:r>
          </a:p>
          <a:p>
            <a:pPr marL="342900" indent="-342900">
              <a:lnSpc>
                <a:spcPct val="120000"/>
              </a:lnSpc>
            </a:pPr>
            <a:r>
              <a:rPr lang="en-US" altLang="zh-CN" sz="2000" b="1"/>
              <a:t>3.</a:t>
            </a:r>
            <a:r>
              <a:rPr lang="zh-CN" altLang="en-US" sz="2000" b="1"/>
              <a:t>导学与促学</a:t>
            </a:r>
          </a:p>
          <a:p>
            <a:pPr marL="342900" indent="-342900">
              <a:lnSpc>
                <a:spcPct val="120000"/>
              </a:lnSpc>
            </a:pPr>
            <a:r>
              <a:rPr lang="zh-CN" altLang="en-US" sz="2000"/>
              <a:t>            根据学生的学习需求，有针对性的设计教学服务方案。对主持教师进行具体设计，对辅导教师提出要求。可通过视频、文本、论坛、实时交互工具、</a:t>
            </a:r>
            <a:r>
              <a:rPr lang="en-US" altLang="zh-CN" sz="2000"/>
              <a:t>BBS</a:t>
            </a:r>
            <a:r>
              <a:rPr lang="zh-CN" altLang="en-US" sz="2000"/>
              <a:t>、邮件、短消息等对学生进行促学和导学。</a:t>
            </a:r>
          </a:p>
          <a:p>
            <a:pPr marL="342900" indent="-342900">
              <a:lnSpc>
                <a:spcPct val="120000"/>
              </a:lnSpc>
            </a:pPr>
            <a:r>
              <a:rPr lang="en-US" altLang="zh-CN" sz="2000" b="1"/>
              <a:t>4.</a:t>
            </a:r>
            <a:r>
              <a:rPr lang="zh-CN" altLang="en-US" sz="2000" b="1"/>
              <a:t>作业与评价</a:t>
            </a:r>
          </a:p>
          <a:p>
            <a:pPr marL="342900" indent="-342900">
              <a:lnSpc>
                <a:spcPct val="120000"/>
              </a:lnSpc>
            </a:pPr>
            <a:r>
              <a:rPr lang="zh-CN" altLang="en-US" sz="2000"/>
              <a:t>           主持教师设计发布形成性考核作业，辅导教师进行评阅、指导。设计内容包括形考形式、内容、次数，评阅标准，评阅指导。</a:t>
            </a:r>
          </a:p>
          <a:p>
            <a:pPr marL="342900" indent="-342900">
              <a:lnSpc>
                <a:spcPct val="120000"/>
              </a:lnSpc>
            </a:pPr>
            <a:r>
              <a:rPr lang="en-US" altLang="zh-CN" sz="2000" b="1"/>
              <a:t>5.</a:t>
            </a:r>
            <a:r>
              <a:rPr lang="zh-CN" altLang="en-US" sz="2000" b="1"/>
              <a:t>网上教研活动</a:t>
            </a:r>
            <a:endParaRPr lang="en-US" altLang="zh-CN" sz="2000" b="1"/>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841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8419"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8420"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8421"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8422" name="Rectangle 7"/>
          <p:cNvSpPr>
            <a:spLocks noChangeArrowheads="1"/>
          </p:cNvSpPr>
          <p:nvPr/>
        </p:nvSpPr>
        <p:spPr bwMode="auto">
          <a:xfrm>
            <a:off x="754063" y="1412875"/>
            <a:ext cx="7418387" cy="3925888"/>
          </a:xfrm>
          <a:prstGeom prst="rect">
            <a:avLst/>
          </a:prstGeom>
          <a:noFill/>
          <a:ln w="9525">
            <a:noFill/>
            <a:miter lim="800000"/>
            <a:headEnd/>
            <a:tailEnd/>
          </a:ln>
        </p:spPr>
        <p:txBody>
          <a:bodyPr anchor="ctr">
            <a:spAutoFit/>
          </a:bodyPr>
          <a:lstStyle/>
          <a:p>
            <a:pPr marL="342900" indent="-342900">
              <a:lnSpc>
                <a:spcPct val="150000"/>
              </a:lnSpc>
            </a:pPr>
            <a:r>
              <a:rPr lang="zh-CN" altLang="en-US" sz="2400" b="1"/>
              <a:t> </a:t>
            </a:r>
            <a:r>
              <a:rPr lang="zh-CN" altLang="en-US" sz="2400" b="1">
                <a:ea typeface="宋体" charset="-122"/>
              </a:rPr>
              <a:t>（三）面授辅导设计</a:t>
            </a:r>
          </a:p>
          <a:p>
            <a:pPr marL="342900" indent="-342900">
              <a:lnSpc>
                <a:spcPct val="150000"/>
              </a:lnSpc>
            </a:pPr>
            <a:r>
              <a:rPr lang="zh-CN" altLang="en-US" sz="2400">
                <a:ea typeface="宋体" charset="-122"/>
              </a:rPr>
              <a:t>           主持教师应组织编写面授辅导提纲或者叫教案。是辅导教师面授辅导的基础教案。保证各地面授教学的质量，统一标准、统一要求，各地辅导教师可在此基础上给予适应当地特色的调整，但不应低于此教案的要求。</a:t>
            </a:r>
          </a:p>
          <a:p>
            <a:pPr marL="342900" indent="-342900">
              <a:lnSpc>
                <a:spcPct val="150000"/>
              </a:lnSpc>
            </a:pPr>
            <a:r>
              <a:rPr lang="zh-CN" altLang="en-US" sz="2400">
                <a:ea typeface="宋体" charset="-122"/>
              </a:rPr>
              <a:t>     （样例）</a:t>
            </a:r>
            <a:r>
              <a:rPr lang="en-US" altLang="zh-CN" sz="2400">
                <a:ea typeface="宋体" charset="-122"/>
                <a:hlinkClick r:id="rId4" action="ppaction://hlinkfile"/>
              </a:rPr>
              <a:t>J:\</a:t>
            </a:r>
            <a:r>
              <a:rPr lang="zh-CN" altLang="en-US" sz="2400">
                <a:ea typeface="宋体" charset="-122"/>
                <a:hlinkClick r:id="rId4" action="ppaction://hlinkfile"/>
              </a:rPr>
              <a:t>市场营销学面授辅导教学设计</a:t>
            </a:r>
            <a:r>
              <a:rPr lang="en-US" altLang="zh-CN" sz="2400">
                <a:ea typeface="宋体" charset="-122"/>
                <a:hlinkClick r:id="rId4" action="ppaction://hlinkfile"/>
              </a:rPr>
              <a:t>.doc</a:t>
            </a:r>
            <a:endParaRPr lang="en-US" altLang="zh-CN" sz="2400">
              <a:ea typeface="宋体"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六、主持教师的学习支持服务</a:t>
            </a:r>
          </a:p>
        </p:txBody>
      </p:sp>
      <p:sp>
        <p:nvSpPr>
          <p:cNvPr id="18944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89443"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9444"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89445"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89446" name="Rectangle 7"/>
          <p:cNvSpPr>
            <a:spLocks noChangeArrowheads="1"/>
          </p:cNvSpPr>
          <p:nvPr/>
        </p:nvSpPr>
        <p:spPr bwMode="auto">
          <a:xfrm>
            <a:off x="754063" y="1339850"/>
            <a:ext cx="7850187" cy="4535488"/>
          </a:xfrm>
          <a:prstGeom prst="rect">
            <a:avLst/>
          </a:prstGeom>
          <a:noFill/>
          <a:ln w="9525">
            <a:noFill/>
            <a:miter lim="800000"/>
            <a:headEnd/>
            <a:tailEnd/>
          </a:ln>
        </p:spPr>
        <p:txBody>
          <a:bodyPr anchor="ctr">
            <a:spAutoFit/>
          </a:bodyPr>
          <a:lstStyle/>
          <a:p>
            <a:pPr marL="342900" indent="-342900">
              <a:lnSpc>
                <a:spcPct val="130000"/>
              </a:lnSpc>
            </a:pPr>
            <a:r>
              <a:rPr lang="zh-CN" altLang="en-US" sz="2400" b="1"/>
              <a:t> </a:t>
            </a:r>
            <a:r>
              <a:rPr lang="en-US" altLang="zh-CN" sz="2000" b="1">
                <a:latin typeface="宋体" charset="-122"/>
                <a:ea typeface="宋体" charset="-122"/>
              </a:rPr>
              <a:t>2.</a:t>
            </a:r>
            <a:r>
              <a:rPr lang="zh-CN" altLang="en-US" sz="2000" b="1">
                <a:latin typeface="宋体" charset="-122"/>
                <a:ea typeface="宋体" charset="-122"/>
              </a:rPr>
              <a:t>制定课程质量标准，引导和监督各地执行</a:t>
            </a:r>
          </a:p>
          <a:p>
            <a:pPr marL="342900" indent="-342900">
              <a:lnSpc>
                <a:spcPct val="130000"/>
              </a:lnSpc>
            </a:pPr>
            <a:r>
              <a:rPr lang="zh-CN" altLang="en-US" sz="2000" b="1">
                <a:latin typeface="宋体" charset="-122"/>
                <a:ea typeface="宋体" charset="-122"/>
              </a:rPr>
              <a:t>      强调个性化不等于不要规范化。课程教学必须有统一的规范、质量标准，这样才能保证教学质量。尤其是远程教育，统一的质量标准更加重要。才能尽可能减小信息逐层衰减、走样。</a:t>
            </a:r>
          </a:p>
          <a:p>
            <a:pPr marL="342900" indent="-342900">
              <a:lnSpc>
                <a:spcPct val="130000"/>
              </a:lnSpc>
            </a:pPr>
            <a:r>
              <a:rPr lang="en-US" altLang="zh-CN" sz="2000" b="1">
                <a:latin typeface="宋体" charset="-122"/>
                <a:ea typeface="宋体" charset="-122"/>
              </a:rPr>
              <a:t>3.</a:t>
            </a:r>
            <a:r>
              <a:rPr lang="zh-CN" altLang="en-US" sz="2000" b="1">
                <a:latin typeface="宋体" charset="-122"/>
                <a:ea typeface="宋体" charset="-122"/>
              </a:rPr>
              <a:t>为责任教师、辅导教师提供服务</a:t>
            </a:r>
          </a:p>
          <a:p>
            <a:pPr marL="342900" indent="-342900">
              <a:lnSpc>
                <a:spcPct val="130000"/>
              </a:lnSpc>
            </a:pPr>
            <a:r>
              <a:rPr lang="zh-CN" altLang="en-US" sz="2000" b="1">
                <a:latin typeface="宋体" charset="-122"/>
                <a:ea typeface="宋体" charset="-122"/>
              </a:rPr>
              <a:t>       通过网上教师空间，开展教师网上教研活动，实现教师间的交流学习、优势互补、共同提高。</a:t>
            </a:r>
          </a:p>
          <a:p>
            <a:pPr marL="342900" indent="-342900">
              <a:lnSpc>
                <a:spcPct val="130000"/>
              </a:lnSpc>
            </a:pPr>
            <a:r>
              <a:rPr lang="en-US" altLang="zh-CN" sz="2000" b="1">
                <a:latin typeface="宋体" charset="-122"/>
                <a:ea typeface="宋体" charset="-122"/>
              </a:rPr>
              <a:t>4.</a:t>
            </a:r>
            <a:r>
              <a:rPr lang="zh-CN" altLang="en-US" sz="2000" b="1">
                <a:latin typeface="宋体" charset="-122"/>
                <a:ea typeface="宋体" charset="-122"/>
              </a:rPr>
              <a:t>培训</a:t>
            </a:r>
          </a:p>
          <a:p>
            <a:pPr marL="342900" indent="-342900">
              <a:lnSpc>
                <a:spcPct val="130000"/>
              </a:lnSpc>
            </a:pPr>
            <a:r>
              <a:rPr lang="zh-CN" altLang="en-US" sz="2000" b="1">
                <a:latin typeface="宋体" charset="-122"/>
                <a:ea typeface="宋体" charset="-122"/>
              </a:rPr>
              <a:t>主持教师应组织对课程责任教师和辅导教师的培训。</a:t>
            </a:r>
          </a:p>
          <a:p>
            <a:pPr marL="342900" indent="-342900">
              <a:lnSpc>
                <a:spcPct val="130000"/>
              </a:lnSpc>
            </a:pPr>
            <a:r>
              <a:rPr lang="en-US" altLang="zh-CN" sz="2000" b="1">
                <a:latin typeface="宋体" charset="-122"/>
                <a:ea typeface="宋体" charset="-122"/>
              </a:rPr>
              <a:t>5.</a:t>
            </a:r>
            <a:r>
              <a:rPr lang="zh-CN" altLang="en-US" sz="2000" b="1">
                <a:latin typeface="宋体" charset="-122"/>
                <a:ea typeface="宋体" charset="-122"/>
              </a:rPr>
              <a:t>承担远程接待系统专家座席的职责，为责任教师、辅导教师以及部分学生提供答疑咨询。</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七、辅导教师的学习支持服务</a:t>
            </a:r>
          </a:p>
        </p:txBody>
      </p:sp>
      <p:sp>
        <p:nvSpPr>
          <p:cNvPr id="19046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90467"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0468"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90469"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90470" name="Rectangle 7"/>
          <p:cNvSpPr>
            <a:spLocks noChangeArrowheads="1"/>
          </p:cNvSpPr>
          <p:nvPr/>
        </p:nvSpPr>
        <p:spPr bwMode="auto">
          <a:xfrm>
            <a:off x="682625" y="1195388"/>
            <a:ext cx="7707313" cy="4164012"/>
          </a:xfrm>
          <a:prstGeom prst="rect">
            <a:avLst/>
          </a:prstGeom>
          <a:noFill/>
          <a:ln w="9525">
            <a:noFill/>
            <a:miter lim="800000"/>
            <a:headEnd/>
            <a:tailEnd/>
          </a:ln>
        </p:spPr>
        <p:txBody>
          <a:bodyPr anchor="ctr">
            <a:spAutoFit/>
          </a:bodyPr>
          <a:lstStyle/>
          <a:p>
            <a:pPr marL="342900" indent="-342900"/>
            <a:r>
              <a:rPr lang="zh-CN" altLang="en-US" b="1"/>
              <a:t> </a:t>
            </a:r>
          </a:p>
          <a:p>
            <a:pPr marL="342900" indent="-342900">
              <a:lnSpc>
                <a:spcPct val="130000"/>
              </a:lnSpc>
            </a:pPr>
            <a:r>
              <a:rPr lang="zh-CN" altLang="en-US" b="1"/>
              <a:t>               </a:t>
            </a:r>
            <a:r>
              <a:rPr lang="zh-CN" altLang="en-US" sz="2400" b="1">
                <a:latin typeface="宋体" charset="-122"/>
                <a:ea typeface="宋体" charset="-122"/>
              </a:rPr>
              <a:t>辅导教师是指直接面向学生，开展面授活动、组织网上教学、评价学生学习情况、指导实践教学，为学生提供教学辅导的教师。辅导教师是远程教育中为学习者提供服务的主体，也是教育机构和受教育者之间的中介，在远程教学中的发挥着重要作用。</a:t>
            </a:r>
          </a:p>
          <a:p>
            <a:pPr marL="342900" indent="-342900">
              <a:lnSpc>
                <a:spcPct val="130000"/>
              </a:lnSpc>
            </a:pPr>
            <a:r>
              <a:rPr lang="zh-CN" altLang="en-US" sz="2400" b="1">
                <a:latin typeface="宋体" charset="-122"/>
                <a:ea typeface="宋体" charset="-122"/>
              </a:rPr>
              <a:t>     辅导教师在网上教学中的角色应该是引导者、助学者和促学者，旨在帮助学生获取知识、学会学习。（张伟远，</a:t>
            </a:r>
            <a:r>
              <a:rPr lang="en-US" altLang="zh-CN" sz="2400" b="1">
                <a:latin typeface="宋体" charset="-122"/>
                <a:ea typeface="宋体" charset="-122"/>
              </a:rPr>
              <a:t>2000</a:t>
            </a:r>
            <a:r>
              <a:rPr lang="zh-CN" altLang="en-US" sz="2400" b="1">
                <a:latin typeface="宋体" charset="-122"/>
                <a:ea typeface="宋体" charset="-122"/>
              </a:rPr>
              <a:t>；丁兴富，</a:t>
            </a:r>
            <a:r>
              <a:rPr lang="en-US" altLang="zh-CN" sz="2400" b="1">
                <a:latin typeface="宋体" charset="-122"/>
                <a:ea typeface="宋体" charset="-122"/>
              </a:rPr>
              <a:t>2002</a:t>
            </a:r>
            <a:r>
              <a:rPr lang="zh-CN" altLang="en-US" sz="2400" b="1">
                <a:latin typeface="宋体" charset="-122"/>
                <a:ea typeface="宋体" charset="-122"/>
              </a:rPr>
              <a:t>；杨家兴，</a:t>
            </a:r>
            <a:r>
              <a:rPr lang="en-US" altLang="zh-CN" sz="2400" b="1">
                <a:latin typeface="宋体" charset="-122"/>
                <a:ea typeface="宋体" charset="-122"/>
              </a:rPr>
              <a:t>2006</a:t>
            </a:r>
            <a:r>
              <a:rPr lang="zh-CN" altLang="en-US" sz="2400" b="1">
                <a:latin typeface="宋体" charset="-122"/>
                <a:ea typeface="宋体" charset="-122"/>
              </a:rPr>
              <a:t>）</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七、辅导教师的学习支持服务</a:t>
            </a:r>
          </a:p>
        </p:txBody>
      </p:sp>
      <p:sp>
        <p:nvSpPr>
          <p:cNvPr id="19149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91491"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1492"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91493"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91494" name="Rectangle 7"/>
          <p:cNvSpPr>
            <a:spLocks noChangeArrowheads="1"/>
          </p:cNvSpPr>
          <p:nvPr/>
        </p:nvSpPr>
        <p:spPr bwMode="auto">
          <a:xfrm>
            <a:off x="827088" y="1339850"/>
            <a:ext cx="7418387" cy="3689350"/>
          </a:xfrm>
          <a:prstGeom prst="rect">
            <a:avLst/>
          </a:prstGeom>
          <a:noFill/>
          <a:ln w="9525">
            <a:noFill/>
            <a:miter lim="800000"/>
            <a:headEnd/>
            <a:tailEnd/>
          </a:ln>
        </p:spPr>
        <p:txBody>
          <a:bodyPr anchor="ctr">
            <a:spAutoFit/>
          </a:bodyPr>
          <a:lstStyle/>
          <a:p>
            <a:pPr marL="342900" indent="-342900"/>
            <a:r>
              <a:rPr lang="zh-CN" altLang="en-US" b="1"/>
              <a:t> </a:t>
            </a:r>
          </a:p>
          <a:p>
            <a:pPr marL="342900" indent="-342900">
              <a:lnSpc>
                <a:spcPct val="130000"/>
              </a:lnSpc>
            </a:pPr>
            <a:r>
              <a:rPr lang="zh-CN" altLang="en-US" sz="2400">
                <a:ea typeface="宋体" charset="-122"/>
              </a:rPr>
              <a:t>            </a:t>
            </a:r>
            <a:r>
              <a:rPr lang="zh-CN" altLang="en-US" sz="2400" b="1">
                <a:ea typeface="宋体" charset="-122"/>
              </a:rPr>
              <a:t>辅导教师直接面向学生，为学生提供学习过程的指导，其工作职责主要包括：</a:t>
            </a:r>
          </a:p>
          <a:p>
            <a:pPr marL="342900" indent="-342900">
              <a:lnSpc>
                <a:spcPct val="130000"/>
              </a:lnSpc>
              <a:buFont typeface="Wingdings" pitchFamily="2" charset="2"/>
              <a:buChar char="Ø"/>
            </a:pPr>
            <a:r>
              <a:rPr lang="zh-CN" altLang="en-US" sz="2400" b="1">
                <a:ea typeface="宋体" charset="-122"/>
              </a:rPr>
              <a:t>教学准备与教学设计（网上教学、面授辅导）</a:t>
            </a:r>
          </a:p>
          <a:p>
            <a:pPr marL="342900" indent="-342900">
              <a:lnSpc>
                <a:spcPct val="130000"/>
              </a:lnSpc>
              <a:buFont typeface="Wingdings" pitchFamily="2" charset="2"/>
              <a:buChar char="Ø"/>
            </a:pPr>
            <a:r>
              <a:rPr lang="zh-CN" altLang="en-US" sz="2400" b="1">
                <a:ea typeface="宋体" charset="-122"/>
              </a:rPr>
              <a:t>面授辅导</a:t>
            </a:r>
          </a:p>
          <a:p>
            <a:pPr marL="342900" indent="-342900">
              <a:lnSpc>
                <a:spcPct val="130000"/>
              </a:lnSpc>
              <a:buFont typeface="Wingdings" pitchFamily="2" charset="2"/>
              <a:buChar char="Ø"/>
            </a:pPr>
            <a:r>
              <a:rPr lang="zh-CN" altLang="en-US" sz="2400" b="1">
                <a:ea typeface="宋体" charset="-122"/>
              </a:rPr>
              <a:t>网上教学</a:t>
            </a:r>
          </a:p>
          <a:p>
            <a:pPr marL="342900" indent="-342900">
              <a:lnSpc>
                <a:spcPct val="130000"/>
              </a:lnSpc>
              <a:buFont typeface="Wingdings" pitchFamily="2" charset="2"/>
              <a:buChar char="Ø"/>
            </a:pPr>
            <a:r>
              <a:rPr lang="zh-CN" altLang="en-US" sz="2400" b="1">
                <a:ea typeface="宋体" charset="-122"/>
              </a:rPr>
              <a:t>作业评阅、讲评</a:t>
            </a:r>
          </a:p>
          <a:p>
            <a:pPr marL="342900" indent="-342900">
              <a:lnSpc>
                <a:spcPct val="130000"/>
              </a:lnSpc>
              <a:buFont typeface="Wingdings" pitchFamily="2" charset="2"/>
              <a:buChar char="Ø"/>
            </a:pPr>
            <a:r>
              <a:rPr lang="zh-CN" altLang="en-US" sz="2400" b="1">
                <a:ea typeface="宋体" charset="-122"/>
              </a:rPr>
              <a:t>实践教学指导</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八、教学团队的组织和管理</a:t>
            </a:r>
          </a:p>
        </p:txBody>
      </p:sp>
      <p:sp>
        <p:nvSpPr>
          <p:cNvPr id="19251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92515"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2516"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92517"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92518" name="Rectangle 7"/>
          <p:cNvSpPr>
            <a:spLocks noChangeArrowheads="1"/>
          </p:cNvSpPr>
          <p:nvPr/>
        </p:nvSpPr>
        <p:spPr bwMode="auto">
          <a:xfrm>
            <a:off x="827088" y="1395413"/>
            <a:ext cx="7418387" cy="2940050"/>
          </a:xfrm>
          <a:prstGeom prst="rect">
            <a:avLst/>
          </a:prstGeom>
          <a:noFill/>
          <a:ln w="9525">
            <a:noFill/>
            <a:miter lim="800000"/>
            <a:headEnd/>
            <a:tailEnd/>
          </a:ln>
        </p:spPr>
        <p:txBody>
          <a:bodyPr anchor="ctr">
            <a:spAutoFit/>
          </a:bodyPr>
          <a:lstStyle/>
          <a:p>
            <a:pPr marL="342900" indent="-342900">
              <a:lnSpc>
                <a:spcPct val="130000"/>
              </a:lnSpc>
            </a:pPr>
            <a:r>
              <a:rPr lang="zh-CN" altLang="en-US"/>
              <a:t> </a:t>
            </a:r>
            <a:r>
              <a:rPr lang="en-US" altLang="zh-CN" sz="2400" b="1">
                <a:latin typeface="宋体" charset="-122"/>
                <a:ea typeface="宋体" charset="-122"/>
              </a:rPr>
              <a:t>1.</a:t>
            </a:r>
            <a:r>
              <a:rPr lang="zh-CN" altLang="en-US" sz="2400" b="1">
                <a:latin typeface="宋体" charset="-122"/>
                <a:ea typeface="宋体" charset="-122"/>
              </a:rPr>
              <a:t>分级管理</a:t>
            </a:r>
          </a:p>
          <a:p>
            <a:pPr marL="342900" indent="-342900">
              <a:lnSpc>
                <a:spcPct val="130000"/>
              </a:lnSpc>
            </a:pPr>
            <a:r>
              <a:rPr lang="zh-CN" altLang="en-US" sz="2400">
                <a:latin typeface="宋体" charset="-122"/>
                <a:ea typeface="宋体" charset="-122"/>
              </a:rPr>
              <a:t>       教学团队管理体制可采用分级管理的形式，即主持教师管理所负责课程的责任教师，主持教师和责任教师的比例大致为</a:t>
            </a:r>
            <a:r>
              <a:rPr lang="en-US" altLang="zh-CN" sz="2400">
                <a:latin typeface="宋体" charset="-122"/>
                <a:ea typeface="宋体" charset="-122"/>
              </a:rPr>
              <a:t>1:30</a:t>
            </a:r>
            <a:r>
              <a:rPr lang="zh-CN" altLang="en-US" sz="2400">
                <a:latin typeface="宋体" charset="-122"/>
                <a:ea typeface="宋体" charset="-122"/>
              </a:rPr>
              <a:t>，责任教师管理所属区域的辅导教师，责任教师和辅导教师的比例大致为</a:t>
            </a:r>
            <a:r>
              <a:rPr lang="en-US" altLang="zh-CN" sz="2400">
                <a:latin typeface="宋体" charset="-122"/>
                <a:ea typeface="宋体" charset="-122"/>
              </a:rPr>
              <a:t>1:30</a:t>
            </a:r>
            <a:r>
              <a:rPr lang="zh-CN" altLang="en-US" sz="2400">
                <a:latin typeface="宋体" charset="-122"/>
                <a:ea typeface="宋体" charset="-122"/>
              </a:rPr>
              <a:t>。</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八、教学团队的组织和管理</a:t>
            </a:r>
          </a:p>
        </p:txBody>
      </p:sp>
      <p:sp>
        <p:nvSpPr>
          <p:cNvPr id="19353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93539"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3540"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93541"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93542" name="Rectangle 7"/>
          <p:cNvSpPr>
            <a:spLocks noChangeArrowheads="1"/>
          </p:cNvSpPr>
          <p:nvPr/>
        </p:nvSpPr>
        <p:spPr bwMode="auto">
          <a:xfrm>
            <a:off x="898525" y="1268413"/>
            <a:ext cx="7418388" cy="4457700"/>
          </a:xfrm>
          <a:prstGeom prst="rect">
            <a:avLst/>
          </a:prstGeom>
          <a:noFill/>
          <a:ln w="9525">
            <a:noFill/>
            <a:miter lim="800000"/>
            <a:headEnd/>
            <a:tailEnd/>
          </a:ln>
        </p:spPr>
        <p:txBody>
          <a:bodyPr anchor="ctr">
            <a:spAutoFit/>
          </a:bodyPr>
          <a:lstStyle/>
          <a:p>
            <a:pPr marL="342900" indent="-342900">
              <a:lnSpc>
                <a:spcPct val="130000"/>
              </a:lnSpc>
            </a:pPr>
            <a:r>
              <a:rPr lang="zh-CN" altLang="en-US" b="1"/>
              <a:t> </a:t>
            </a:r>
            <a:r>
              <a:rPr lang="en-US" altLang="zh-CN" sz="2000" b="1">
                <a:latin typeface="宋体" charset="-122"/>
                <a:ea typeface="宋体" charset="-122"/>
              </a:rPr>
              <a:t>2.</a:t>
            </a:r>
            <a:r>
              <a:rPr lang="zh-CN" altLang="en-US" sz="2000" b="1">
                <a:latin typeface="宋体" charset="-122"/>
                <a:ea typeface="宋体" charset="-122"/>
              </a:rPr>
              <a:t>聘任、考核与奖惩</a:t>
            </a:r>
          </a:p>
          <a:p>
            <a:pPr marL="342900" indent="-342900">
              <a:lnSpc>
                <a:spcPct val="130000"/>
              </a:lnSpc>
            </a:pPr>
            <a:r>
              <a:rPr lang="zh-CN" altLang="en-US" sz="2000">
                <a:latin typeface="宋体" charset="-122"/>
                <a:ea typeface="宋体" charset="-122"/>
              </a:rPr>
              <a:t>        教学团队包含专兼职教师，其中兼职教师（主要是辅导教师）的聘任采取以下原则：聘任主体为教学责任单位，聘任选择权由上一级教师决定。即总部、分部、或教学点作为聘任主体单位负责所属区域内教师的聘任，教师是否满足聘任的基本要求，由上一级教师按照教师聘任的相关标准和规定来决定（辅导教师由责任教师选择、责任教师由主持教师选择）。</a:t>
            </a:r>
          </a:p>
          <a:p>
            <a:pPr marL="342900" indent="-342900">
              <a:lnSpc>
                <a:spcPct val="130000"/>
              </a:lnSpc>
            </a:pPr>
            <a:r>
              <a:rPr lang="zh-CN" altLang="en-US" sz="2000">
                <a:latin typeface="宋体" charset="-122"/>
                <a:ea typeface="宋体" charset="-122"/>
              </a:rPr>
              <a:t>        教师的考核采用量化考核和质量考核相结合的形式，并与教师绩效直接挂钩。量化考核的数据来源于教师档案的教学信息，质量考核由教师和学生两部分构成，即由上一级教师按照一定的考核标准确定，由所教学生的评价、反馈和成绩确定。</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TextBox 19"/>
          <p:cNvSpPr>
            <a:spLocks noChangeArrowheads="1"/>
          </p:cNvSpPr>
          <p:nvPr/>
        </p:nvSpPr>
        <p:spPr bwMode="auto">
          <a:xfrm>
            <a:off x="466725" y="476250"/>
            <a:ext cx="6770688"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rPr>
              <a:t>八、教学团队的组织和管理</a:t>
            </a:r>
          </a:p>
        </p:txBody>
      </p:sp>
      <p:sp>
        <p:nvSpPr>
          <p:cNvPr id="19456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pic>
        <p:nvPicPr>
          <p:cNvPr id="194563"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4564"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
        <p:nvSpPr>
          <p:cNvPr id="194565" name="Rectangle 6"/>
          <p:cNvSpPr>
            <a:spLocks noChangeArrowheads="1"/>
          </p:cNvSpPr>
          <p:nvPr/>
        </p:nvSpPr>
        <p:spPr bwMode="auto">
          <a:xfrm>
            <a:off x="898525" y="1268413"/>
            <a:ext cx="7346950" cy="639762"/>
          </a:xfrm>
          <a:prstGeom prst="rect">
            <a:avLst/>
          </a:prstGeom>
          <a:noFill/>
          <a:ln w="9525">
            <a:noFill/>
            <a:miter lim="800000"/>
            <a:headEnd/>
            <a:tailEnd/>
          </a:ln>
        </p:spPr>
        <p:txBody>
          <a:bodyPr>
            <a:spAutoFit/>
          </a:bodyPr>
          <a:lstStyle/>
          <a:p>
            <a:pPr marL="342900" indent="-342900">
              <a:lnSpc>
                <a:spcPct val="150000"/>
              </a:lnSpc>
              <a:buFont typeface="Wingdings" pitchFamily="2" charset="2"/>
              <a:buNone/>
            </a:pPr>
            <a:r>
              <a:rPr lang="zh-CN" altLang="en-US" sz="2400" b="1"/>
              <a:t> </a:t>
            </a:r>
          </a:p>
        </p:txBody>
      </p:sp>
      <p:sp>
        <p:nvSpPr>
          <p:cNvPr id="194566" name="Rectangle 7"/>
          <p:cNvSpPr>
            <a:spLocks noChangeArrowheads="1"/>
          </p:cNvSpPr>
          <p:nvPr/>
        </p:nvSpPr>
        <p:spPr bwMode="auto">
          <a:xfrm>
            <a:off x="898525" y="1628775"/>
            <a:ext cx="7418388" cy="2940050"/>
          </a:xfrm>
          <a:prstGeom prst="rect">
            <a:avLst/>
          </a:prstGeom>
          <a:noFill/>
          <a:ln w="9525">
            <a:noFill/>
            <a:miter lim="800000"/>
            <a:headEnd/>
            <a:tailEnd/>
          </a:ln>
        </p:spPr>
        <p:txBody>
          <a:bodyPr anchor="ctr">
            <a:spAutoFit/>
          </a:bodyPr>
          <a:lstStyle/>
          <a:p>
            <a:pPr marL="342900" indent="-342900">
              <a:lnSpc>
                <a:spcPct val="130000"/>
              </a:lnSpc>
            </a:pPr>
            <a:r>
              <a:rPr lang="zh-CN" altLang="en-US" b="1"/>
              <a:t> </a:t>
            </a:r>
            <a:r>
              <a:rPr lang="en-US" altLang="zh-CN" sz="2400" b="1">
                <a:latin typeface="宋体" charset="-122"/>
                <a:ea typeface="宋体" charset="-122"/>
              </a:rPr>
              <a:t>3.</a:t>
            </a:r>
            <a:r>
              <a:rPr lang="zh-CN" altLang="en-US" sz="2400" b="1">
                <a:latin typeface="宋体" charset="-122"/>
                <a:ea typeface="宋体" charset="-122"/>
              </a:rPr>
              <a:t>管理与监控</a:t>
            </a:r>
          </a:p>
          <a:p>
            <a:pPr marL="342900" indent="-342900">
              <a:lnSpc>
                <a:spcPct val="130000"/>
              </a:lnSpc>
            </a:pPr>
            <a:r>
              <a:rPr lang="zh-CN" altLang="en-US" sz="2400">
                <a:latin typeface="宋体" charset="-122"/>
                <a:ea typeface="宋体" charset="-122"/>
              </a:rPr>
              <a:t>       主持教师可以查看责任教师和辅导教师行为数据，可以查看省校教师监控数据、可以查看兼职辅导教师行为数据，责任教师可以查看辅导教师的行为数据，可以查看辅导教师监控数据，辅导教师可以查看学生行为数据。</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195586" name="TextBox 8"/>
          <p:cNvSpPr>
            <a:spLocks noChangeArrowheads="1"/>
          </p:cNvSpPr>
          <p:nvPr/>
        </p:nvSpPr>
        <p:spPr bwMode="auto">
          <a:xfrm>
            <a:off x="682625" y="1052513"/>
            <a:ext cx="7491413" cy="4811712"/>
          </a:xfrm>
          <a:prstGeom prst="rect">
            <a:avLst/>
          </a:prstGeom>
          <a:noFill/>
          <a:ln w="9525">
            <a:noFill/>
            <a:miter lim="800000"/>
            <a:headEnd/>
            <a:tailEnd/>
          </a:ln>
        </p:spPr>
        <p:txBody>
          <a:bodyPr>
            <a:spAutoFit/>
          </a:bodyPr>
          <a:lstStyle/>
          <a:p>
            <a:pPr marL="457200" indent="-457200"/>
            <a:endParaRPr lang="zh-CN" altLang="en-US" b="1"/>
          </a:p>
          <a:p>
            <a:pPr marL="457200" indent="-457200" algn="just">
              <a:lnSpc>
                <a:spcPct val="130000"/>
              </a:lnSpc>
            </a:pPr>
            <a:r>
              <a:rPr lang="zh-CN" altLang="en-US" sz="2800" b="1">
                <a:latin typeface="宋体" charset="-122"/>
                <a:ea typeface="宋体" charset="-122"/>
              </a:rPr>
              <a:t>      </a:t>
            </a:r>
            <a:r>
              <a:rPr lang="zh-CN" altLang="zh-CN" sz="2800" b="1">
                <a:latin typeface="宋体" charset="-122"/>
                <a:ea typeface="宋体" charset="-122"/>
              </a:rPr>
              <a:t>学习支持服务是远程开放教育学习者学业成功的重要保证，是远程开放教育质量保证</a:t>
            </a:r>
            <a:r>
              <a:rPr lang="zh-CN" altLang="en-US" sz="2800" b="1">
                <a:latin typeface="宋体" charset="-122"/>
                <a:ea typeface="宋体" charset="-122"/>
              </a:rPr>
              <a:t>核心要素</a:t>
            </a:r>
            <a:r>
              <a:rPr lang="zh-CN" altLang="zh-CN" sz="2800" b="1">
                <a:latin typeface="宋体" charset="-122"/>
                <a:ea typeface="宋体" charset="-122"/>
              </a:rPr>
              <a:t>之一。在建设国家开放大学的进程中，学习支持服务将发挥越来越重要的作用。</a:t>
            </a:r>
            <a:endParaRPr lang="zh-CN" altLang="en-US" sz="2800" b="1">
              <a:latin typeface="宋体" charset="-122"/>
              <a:ea typeface="宋体" charset="-122"/>
            </a:endParaRPr>
          </a:p>
          <a:p>
            <a:pPr marL="457200" indent="-457200" algn="just">
              <a:lnSpc>
                <a:spcPct val="130000"/>
              </a:lnSpc>
            </a:pPr>
            <a:r>
              <a:rPr lang="en-US" altLang="zh-CN" sz="2800" b="1">
                <a:latin typeface="宋体" charset="-122"/>
                <a:ea typeface="宋体" charset="-122"/>
              </a:rPr>
              <a:t>      </a:t>
            </a:r>
            <a:r>
              <a:rPr lang="zh-CN" altLang="en-US" sz="2800" b="1">
                <a:latin typeface="宋体" charset="-122"/>
                <a:ea typeface="宋体" charset="-122"/>
              </a:rPr>
              <a:t>让我们共同努力，做好学习支持服务，激发学生学习动力，引导学生学有所获，学有所成！</a:t>
            </a:r>
          </a:p>
        </p:txBody>
      </p:sp>
      <p:pic>
        <p:nvPicPr>
          <p:cNvPr id="195587"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5588"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18434"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18435" name="TextBox 8"/>
          <p:cNvSpPr>
            <a:spLocks noChangeArrowheads="1"/>
          </p:cNvSpPr>
          <p:nvPr/>
        </p:nvSpPr>
        <p:spPr bwMode="auto">
          <a:xfrm>
            <a:off x="754063" y="1916113"/>
            <a:ext cx="7493000" cy="2282825"/>
          </a:xfrm>
          <a:prstGeom prst="rect">
            <a:avLst/>
          </a:prstGeom>
          <a:noFill/>
          <a:ln w="9525">
            <a:noFill/>
            <a:miter lim="800000"/>
            <a:headEnd/>
            <a:tailEnd/>
          </a:ln>
        </p:spPr>
        <p:txBody>
          <a:bodyPr>
            <a:spAutoFit/>
          </a:bodyPr>
          <a:lstStyle/>
          <a:p>
            <a:pPr marL="228600" indent="-228600" algn="just">
              <a:lnSpc>
                <a:spcPct val="150000"/>
              </a:lnSpc>
              <a:buFont typeface="Wingdings" pitchFamily="2" charset="2"/>
              <a:buChar char="Ø"/>
            </a:pPr>
            <a:r>
              <a:rPr lang="en-US" altLang="zh-CN" sz="2400" b="1"/>
              <a:t>1981</a:t>
            </a:r>
            <a:r>
              <a:rPr lang="zh-CN" altLang="en-US" sz="2400" b="1"/>
              <a:t>年，</a:t>
            </a:r>
            <a:r>
              <a:rPr lang="en-US" altLang="zh-CN" sz="2400" b="1"/>
              <a:t>“</a:t>
            </a:r>
            <a:r>
              <a:rPr lang="zh-CN" altLang="en-US" sz="2400" b="1"/>
              <a:t>学习支持服务”这个概念进入我国，但并未引起重视。</a:t>
            </a:r>
          </a:p>
          <a:p>
            <a:pPr marL="228600" indent="-228600" algn="just">
              <a:lnSpc>
                <a:spcPct val="150000"/>
              </a:lnSpc>
              <a:buFont typeface="Wingdings" pitchFamily="2" charset="2"/>
              <a:buChar char="Ø"/>
            </a:pPr>
            <a:r>
              <a:rPr lang="en-US" altLang="zh-CN" sz="2400" b="1"/>
              <a:t>1996</a:t>
            </a:r>
            <a:r>
              <a:rPr lang="zh-CN" altLang="en-US" sz="2400" b="1"/>
              <a:t>年，“学习支持服务”这个概念进入电大的相关文件中。</a:t>
            </a:r>
            <a:endParaRPr lang="en-US" altLang="zh-CN" sz="2400" b="1"/>
          </a:p>
        </p:txBody>
      </p:sp>
      <p:pic>
        <p:nvPicPr>
          <p:cNvPr id="18436"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8437"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6609" name="TextBox 19"/>
          <p:cNvSpPr>
            <a:spLocks noChangeArrowheads="1"/>
          </p:cNvSpPr>
          <p:nvPr/>
        </p:nvSpPr>
        <p:spPr bwMode="auto">
          <a:xfrm>
            <a:off x="179388" y="2060575"/>
            <a:ext cx="8964612" cy="2165350"/>
          </a:xfrm>
          <a:prstGeom prst="rect">
            <a:avLst/>
          </a:prstGeom>
          <a:noFill/>
          <a:ln w="9525">
            <a:noFill/>
            <a:miter lim="800000"/>
            <a:headEnd/>
            <a:tailEnd/>
          </a:ln>
        </p:spPr>
        <p:txBody>
          <a:bodyPr>
            <a:spAutoFit/>
          </a:bodyPr>
          <a:lstStyle/>
          <a:p>
            <a:pPr algn="ctr" eaLnBrk="0" latinLnBrk="1" hangingPunct="0">
              <a:lnSpc>
                <a:spcPct val="85000"/>
              </a:lnSpc>
            </a:pPr>
            <a:r>
              <a:rPr lang="zh-CN" altLang="en-US" sz="8000" i="1">
                <a:solidFill>
                  <a:schemeClr val="accent2"/>
                </a:solidFill>
                <a:latin typeface="나눔고딕"/>
                <a:ea typeface="华文隶书" pitchFamily="2" charset="-122"/>
                <a:cs typeface="方正大标宋简体"/>
                <a:sym typeface="나눔고딕"/>
              </a:rPr>
              <a:t>谢谢聆听！</a:t>
            </a:r>
          </a:p>
          <a:p>
            <a:pPr algn="ctr" eaLnBrk="0" latinLnBrk="1" hangingPunct="0">
              <a:lnSpc>
                <a:spcPct val="85000"/>
              </a:lnSpc>
            </a:pPr>
            <a:r>
              <a:rPr lang="zh-CN" altLang="en-US" sz="8000" i="1">
                <a:solidFill>
                  <a:schemeClr val="accent2"/>
                </a:solidFill>
                <a:latin typeface="나눔고딕"/>
                <a:ea typeface="华文隶书" pitchFamily="2" charset="-122"/>
                <a:cs typeface="方正大标宋简体"/>
                <a:sym typeface="나눔고딕"/>
              </a:rPr>
              <a:t>期待指正！</a:t>
            </a:r>
          </a:p>
        </p:txBody>
      </p:sp>
      <p:sp>
        <p:nvSpPr>
          <p:cNvPr id="196610" name="TextBox 16"/>
          <p:cNvSpPr>
            <a:spLocks noChangeArrowheads="1"/>
          </p:cNvSpPr>
          <p:nvPr/>
        </p:nvSpPr>
        <p:spPr bwMode="auto">
          <a:xfrm>
            <a:off x="179388" y="6237288"/>
            <a:ext cx="4040187" cy="320675"/>
          </a:xfrm>
          <a:prstGeom prst="rect">
            <a:avLst/>
          </a:prstGeom>
          <a:noFill/>
          <a:ln w="9525">
            <a:noFill/>
            <a:miter lim="800000"/>
            <a:headEnd/>
            <a:tailEnd/>
          </a:ln>
        </p:spPr>
        <p:txBody>
          <a:bodyPr>
            <a:spAutoFit/>
          </a:bodyPr>
          <a:lstStyle/>
          <a:p>
            <a:pPr eaLnBrk="0" latinLnBrk="1" hangingPunct="0">
              <a:lnSpc>
                <a:spcPct val="150000"/>
              </a:lnSpc>
            </a:pPr>
            <a:r>
              <a:rPr lang="zh-CN" altLang="en-US" sz="1000">
                <a:solidFill>
                  <a:schemeClr val="folHlink"/>
                </a:solidFill>
                <a:latin typeface="黑体" pitchFamily="49" charset="-122"/>
                <a:ea typeface="黑体" pitchFamily="49" charset="-122"/>
                <a:sym typeface="나눔고딕"/>
              </a:rPr>
              <a:t>国家开放大学 学习支持服务中心 </a:t>
            </a:r>
            <a:endParaRPr lang="zh-CN" altLang="en-US" sz="1000">
              <a:solidFill>
                <a:schemeClr val="folHlink"/>
              </a:solidFill>
              <a:latin typeface="黑体" pitchFamily="49" charset="-122"/>
              <a:ea typeface="黑体" pitchFamily="49" charset="-122"/>
            </a:endParaRPr>
          </a:p>
        </p:txBody>
      </p:sp>
      <p:pic>
        <p:nvPicPr>
          <p:cNvPr id="196611" name="Picture 4" descr="3"/>
          <p:cNvPicPr>
            <a:picLocks noChangeAspect="1" noChangeArrowheads="1"/>
          </p:cNvPicPr>
          <p:nvPr/>
        </p:nvPicPr>
        <p:blipFill>
          <a:blip r:embed="rId2"/>
          <a:srcRect/>
          <a:stretch>
            <a:fillRect/>
          </a:stretch>
        </p:blipFill>
        <p:spPr bwMode="auto">
          <a:xfrm>
            <a:off x="7453313" y="6238875"/>
            <a:ext cx="1579562" cy="4397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19458"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19459" name="TextBox 8"/>
          <p:cNvSpPr>
            <a:spLocks noChangeArrowheads="1"/>
          </p:cNvSpPr>
          <p:nvPr/>
        </p:nvSpPr>
        <p:spPr bwMode="auto">
          <a:xfrm>
            <a:off x="682625" y="1484313"/>
            <a:ext cx="7493000" cy="3016250"/>
          </a:xfrm>
          <a:prstGeom prst="rect">
            <a:avLst/>
          </a:prstGeom>
          <a:noFill/>
          <a:ln w="9525">
            <a:noFill/>
            <a:miter lim="800000"/>
            <a:headEnd/>
            <a:tailEnd/>
          </a:ln>
        </p:spPr>
        <p:txBody>
          <a:bodyPr>
            <a:spAutoFit/>
          </a:bodyPr>
          <a:lstStyle/>
          <a:p>
            <a:pPr marL="342900" indent="-342900" algn="just">
              <a:lnSpc>
                <a:spcPct val="150000"/>
              </a:lnSpc>
              <a:buFont typeface="Wingdings" pitchFamily="2" charset="2"/>
              <a:buNone/>
            </a:pPr>
            <a:r>
              <a:rPr lang="en-US" altLang="zh-CN"/>
              <a:t> </a:t>
            </a:r>
            <a:r>
              <a:rPr lang="en-US" altLang="zh-CN" sz="2400" b="1"/>
              <a:t>2</a:t>
            </a:r>
            <a:r>
              <a:rPr lang="zh-CN" altLang="en-US" sz="2400" b="1"/>
              <a:t>．学习支持服务的界定和分类</a:t>
            </a:r>
          </a:p>
          <a:p>
            <a:pPr marL="342900" indent="-342900">
              <a:lnSpc>
                <a:spcPct val="150000"/>
              </a:lnSpc>
              <a:buFont typeface="Wingdings" pitchFamily="2" charset="2"/>
              <a:buChar char="Ø"/>
            </a:pPr>
            <a:r>
              <a:rPr lang="zh-CN" altLang="en-US" sz="2400" b="1"/>
              <a:t> </a:t>
            </a:r>
            <a:r>
              <a:rPr lang="zh-CN" altLang="en-US" sz="2000" b="1"/>
              <a:t>师生之间或者学生之间的人际面授交流活动 </a:t>
            </a:r>
          </a:p>
          <a:p>
            <a:pPr marL="342900" indent="-342900">
              <a:lnSpc>
                <a:spcPct val="150000"/>
              </a:lnSpc>
              <a:buFont typeface="Wingdings" pitchFamily="2" charset="2"/>
              <a:buChar char="Ø"/>
            </a:pPr>
            <a:r>
              <a:rPr lang="zh-CN" altLang="en-US" sz="2000" b="1"/>
              <a:t> 远程学生在远程学习的时候受到的各种信息的、资源的、人员的和设施的支持服务的总和    （丁兴富，</a:t>
            </a:r>
            <a:r>
              <a:rPr lang="en-US" altLang="zh-CN" sz="2000" b="1"/>
              <a:t>2001</a:t>
            </a:r>
            <a:r>
              <a:rPr lang="zh-CN" altLang="en-US" sz="2000" b="1"/>
              <a:t>）</a:t>
            </a:r>
          </a:p>
          <a:p>
            <a:pPr marL="342900" indent="-342900">
              <a:lnSpc>
                <a:spcPct val="150000"/>
              </a:lnSpc>
              <a:buFont typeface="Wingdings" pitchFamily="2" charset="2"/>
              <a:buChar char="Ø"/>
            </a:pPr>
            <a:r>
              <a:rPr lang="zh-CN" altLang="en-US" sz="2000" b="1"/>
              <a:t> 教材制作和课程传递之外的所有活动  （辛普森，</a:t>
            </a:r>
            <a:r>
              <a:rPr lang="en-US" altLang="zh-CN" sz="2000" b="1"/>
              <a:t>2003</a:t>
            </a:r>
            <a:r>
              <a:rPr lang="zh-CN" altLang="en-US" sz="2000" b="1"/>
              <a:t>）</a:t>
            </a:r>
          </a:p>
          <a:p>
            <a:pPr marL="342900" indent="-342900">
              <a:lnSpc>
                <a:spcPct val="150000"/>
              </a:lnSpc>
              <a:buFont typeface="Wingdings" pitchFamily="2" charset="2"/>
              <a:buChar char="Ø"/>
            </a:pPr>
            <a:r>
              <a:rPr lang="zh-CN" altLang="en-US" sz="2000" b="1"/>
              <a:t> 学生从注册到毕业所有学业过程的支持  （索普，</a:t>
            </a:r>
            <a:r>
              <a:rPr lang="en-US" altLang="zh-CN" sz="2000" b="1"/>
              <a:t>2001</a:t>
            </a:r>
            <a:r>
              <a:rPr lang="zh-CN" altLang="en-US" sz="2000" b="1"/>
              <a:t>）</a:t>
            </a:r>
            <a:endParaRPr lang="en-US" altLang="zh-CN" sz="2000" b="1"/>
          </a:p>
        </p:txBody>
      </p:sp>
      <p:pic>
        <p:nvPicPr>
          <p:cNvPr id="19460"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19461"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20482"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0483" name="TextBox 8"/>
          <p:cNvSpPr>
            <a:spLocks noChangeArrowheads="1"/>
          </p:cNvSpPr>
          <p:nvPr/>
        </p:nvSpPr>
        <p:spPr bwMode="auto">
          <a:xfrm>
            <a:off x="898525" y="1484313"/>
            <a:ext cx="7493000" cy="3378200"/>
          </a:xfrm>
          <a:prstGeom prst="rect">
            <a:avLst/>
          </a:prstGeom>
          <a:noFill/>
          <a:ln w="9525">
            <a:noFill/>
            <a:miter lim="800000"/>
            <a:headEnd/>
            <a:tailEnd/>
          </a:ln>
        </p:spPr>
        <p:txBody>
          <a:bodyPr>
            <a:spAutoFit/>
          </a:bodyPr>
          <a:lstStyle/>
          <a:p>
            <a:pPr marL="342900" indent="-342900" algn="just">
              <a:lnSpc>
                <a:spcPct val="150000"/>
              </a:lnSpc>
              <a:buFont typeface="Wingdings" pitchFamily="2" charset="2"/>
              <a:buNone/>
            </a:pPr>
            <a:r>
              <a:rPr lang="zh-CN" altLang="en-US" sz="2400" b="1"/>
              <a:t>             学习支持服务是远程教育院校及教师等为远程学生提供的以师生或学生之间的人际面授和基于技术媒体的双向通信交流为主的各种信息的、资源的、人员的和设施的支持服务的总和，其目的在于指导、帮助和促进学生的自主学习，提高远程学习的质量和效果。（丁兴富）</a:t>
            </a:r>
            <a:r>
              <a:rPr lang="zh-CN" altLang="en-US" sz="2400"/>
              <a:t> </a:t>
            </a:r>
            <a:endParaRPr lang="en-US" altLang="zh-CN" sz="2400"/>
          </a:p>
        </p:txBody>
      </p:sp>
      <p:pic>
        <p:nvPicPr>
          <p:cNvPr id="20484"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0485"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21506"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1507" name="TextBox 8"/>
          <p:cNvSpPr>
            <a:spLocks noChangeArrowheads="1"/>
          </p:cNvSpPr>
          <p:nvPr/>
        </p:nvSpPr>
        <p:spPr bwMode="auto">
          <a:xfrm>
            <a:off x="898525" y="1628775"/>
            <a:ext cx="7131050" cy="3298825"/>
          </a:xfrm>
          <a:prstGeom prst="rect">
            <a:avLst/>
          </a:prstGeom>
          <a:noFill/>
          <a:ln w="9525">
            <a:noFill/>
            <a:miter lim="800000"/>
            <a:headEnd/>
            <a:tailEnd/>
          </a:ln>
        </p:spPr>
        <p:txBody>
          <a:bodyPr>
            <a:spAutoFit/>
          </a:bodyPr>
          <a:lstStyle/>
          <a:p>
            <a:pPr marL="342900" indent="-342900" algn="just">
              <a:lnSpc>
                <a:spcPct val="150000"/>
              </a:lnSpc>
              <a:buFont typeface="Wingdings" pitchFamily="2" charset="2"/>
              <a:buNone/>
            </a:pPr>
            <a:r>
              <a:rPr lang="zh-CN" altLang="zh-CN" sz="2800" b="1"/>
              <a:t>分为两大类：</a:t>
            </a:r>
            <a:endParaRPr lang="zh-CN" altLang="en-US" sz="2800" b="1"/>
          </a:p>
          <a:p>
            <a:pPr marL="342900" indent="-342900" algn="just">
              <a:lnSpc>
                <a:spcPct val="150000"/>
              </a:lnSpc>
              <a:buFont typeface="Wingdings" pitchFamily="2" charset="2"/>
              <a:buChar char="Ø"/>
            </a:pPr>
            <a:r>
              <a:rPr lang="zh-CN" altLang="zh-CN" sz="2800" b="1"/>
              <a:t>教学类支持服务</a:t>
            </a:r>
            <a:r>
              <a:rPr lang="zh-CN" altLang="en-US" sz="2800" b="1"/>
              <a:t>（</a:t>
            </a:r>
            <a:r>
              <a:rPr lang="zh-CN" altLang="zh-CN" sz="2800" b="1"/>
              <a:t>学术类支持服务</a:t>
            </a:r>
            <a:r>
              <a:rPr lang="zh-CN" altLang="en-US" sz="2800" b="1"/>
              <a:t>、</a:t>
            </a:r>
            <a:r>
              <a:rPr lang="zh-CN" altLang="zh-CN" sz="2800" b="1"/>
              <a:t>学业服务</a:t>
            </a:r>
            <a:r>
              <a:rPr lang="zh-CN" altLang="en-US" sz="2800" b="1"/>
              <a:t>）（</a:t>
            </a:r>
            <a:r>
              <a:rPr lang="zh-CN" altLang="en-US" sz="2400" b="1"/>
              <a:t>本文关注的是教学类支持服务</a:t>
            </a:r>
            <a:r>
              <a:rPr lang="zh-CN" altLang="en-US" sz="2800" b="1"/>
              <a:t>）</a:t>
            </a:r>
          </a:p>
          <a:p>
            <a:pPr marL="342900" indent="-342900" algn="just">
              <a:lnSpc>
                <a:spcPct val="150000"/>
              </a:lnSpc>
              <a:buFont typeface="Wingdings" pitchFamily="2" charset="2"/>
              <a:buChar char="Ø"/>
            </a:pPr>
            <a:r>
              <a:rPr lang="zh-CN" altLang="zh-CN" sz="2800" b="1"/>
              <a:t>非教学类支持服务</a:t>
            </a:r>
            <a:r>
              <a:rPr lang="zh-CN" altLang="en-US" sz="2800" b="1"/>
              <a:t>（</a:t>
            </a:r>
            <a:r>
              <a:rPr lang="zh-CN" altLang="zh-CN" sz="2800" b="1"/>
              <a:t>非学术类支持服务</a:t>
            </a:r>
            <a:r>
              <a:rPr lang="zh-CN" altLang="en-US" sz="2800" b="1"/>
              <a:t>、</a:t>
            </a:r>
            <a:r>
              <a:rPr lang="zh-CN" altLang="zh-CN" sz="2800" b="1"/>
              <a:t>非学业服务</a:t>
            </a:r>
            <a:r>
              <a:rPr lang="zh-CN" altLang="en-US" sz="2800" b="1"/>
              <a:t>）</a:t>
            </a:r>
            <a:r>
              <a:rPr lang="zh-CN" altLang="en-US" sz="2800"/>
              <a:t> </a:t>
            </a:r>
            <a:endParaRPr lang="en-US" altLang="zh-CN" sz="2800"/>
          </a:p>
        </p:txBody>
      </p:sp>
      <p:pic>
        <p:nvPicPr>
          <p:cNvPr id="21508"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1509"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9"/>
          <p:cNvSpPr>
            <a:spLocks noChangeArrowheads="1"/>
          </p:cNvSpPr>
          <p:nvPr/>
        </p:nvSpPr>
        <p:spPr bwMode="auto">
          <a:xfrm>
            <a:off x="466725" y="476250"/>
            <a:ext cx="5834063" cy="455613"/>
          </a:xfrm>
          <a:prstGeom prst="rect">
            <a:avLst/>
          </a:prstGeom>
          <a:noFill/>
          <a:ln w="9525">
            <a:noFill/>
            <a:miter lim="800000"/>
            <a:headEnd/>
            <a:tailEnd/>
          </a:ln>
        </p:spPr>
        <p:txBody>
          <a:bodyPr>
            <a:spAutoFit/>
          </a:bodyPr>
          <a:lstStyle/>
          <a:p>
            <a:pPr eaLnBrk="0" latinLnBrk="1" hangingPunct="0">
              <a:lnSpc>
                <a:spcPct val="85000"/>
              </a:lnSpc>
            </a:pPr>
            <a:r>
              <a:rPr lang="zh-CN" altLang="en-US" sz="2800">
                <a:solidFill>
                  <a:schemeClr val="accent2"/>
                </a:solidFill>
                <a:latin typeface="华文隶书" pitchFamily="2" charset="-122"/>
                <a:ea typeface="华文隶书" pitchFamily="2" charset="-122"/>
                <a:sym typeface="나눔고딕"/>
              </a:rPr>
              <a:t>一、对学习支持服务的理解和认识</a:t>
            </a:r>
          </a:p>
        </p:txBody>
      </p:sp>
      <p:sp>
        <p:nvSpPr>
          <p:cNvPr id="22530" name="직선 연결선 18"/>
          <p:cNvSpPr>
            <a:spLocks noChangeShapeType="1"/>
          </p:cNvSpPr>
          <p:nvPr/>
        </p:nvSpPr>
        <p:spPr bwMode="auto">
          <a:xfrm>
            <a:off x="322263" y="979488"/>
            <a:ext cx="8642350" cy="0"/>
          </a:xfrm>
          <a:prstGeom prst="line">
            <a:avLst/>
          </a:prstGeom>
          <a:noFill/>
          <a:ln w="3175">
            <a:solidFill>
              <a:srgbClr val="3F3F3F"/>
            </a:solidFill>
            <a:round/>
            <a:headEnd/>
            <a:tailEnd/>
          </a:ln>
        </p:spPr>
        <p:txBody>
          <a:bodyPr/>
          <a:lstStyle/>
          <a:p>
            <a:endParaRPr lang="zh-CN" altLang="en-US"/>
          </a:p>
        </p:txBody>
      </p:sp>
      <p:sp>
        <p:nvSpPr>
          <p:cNvPr id="22531" name="TextBox 8"/>
          <p:cNvSpPr>
            <a:spLocks noChangeArrowheads="1"/>
          </p:cNvSpPr>
          <p:nvPr/>
        </p:nvSpPr>
        <p:spPr bwMode="auto">
          <a:xfrm>
            <a:off x="1258888" y="1700213"/>
            <a:ext cx="6483350" cy="2830512"/>
          </a:xfrm>
          <a:prstGeom prst="rect">
            <a:avLst/>
          </a:prstGeom>
          <a:noFill/>
          <a:ln w="9525">
            <a:noFill/>
            <a:miter lim="800000"/>
            <a:headEnd/>
            <a:tailEnd/>
          </a:ln>
        </p:spPr>
        <p:txBody>
          <a:bodyPr>
            <a:spAutoFit/>
          </a:bodyPr>
          <a:lstStyle/>
          <a:p>
            <a:pPr marL="342900" indent="-342900" algn="just">
              <a:lnSpc>
                <a:spcPct val="150000"/>
              </a:lnSpc>
              <a:buFont typeface="Wingdings" pitchFamily="2" charset="2"/>
              <a:buNone/>
            </a:pPr>
            <a:r>
              <a:rPr lang="en-US" altLang="zh-CN" sz="2400" b="1">
                <a:latin typeface="宋体" charset="-122"/>
                <a:ea typeface="宋体" charset="-122"/>
              </a:rPr>
              <a:t>1996</a:t>
            </a:r>
            <a:r>
              <a:rPr lang="zh-CN" altLang="en-US" sz="2400" b="1">
                <a:latin typeface="宋体" charset="-122"/>
                <a:ea typeface="宋体" charset="-122"/>
              </a:rPr>
              <a:t>年，德斯蒙德</a:t>
            </a:r>
            <a:r>
              <a:rPr lang="en-US" altLang="zh-CN" sz="2400" b="1">
                <a:latin typeface="宋体" charset="-122"/>
                <a:ea typeface="宋体" charset="-122"/>
              </a:rPr>
              <a:t>·</a:t>
            </a:r>
            <a:r>
              <a:rPr lang="zh-CN" altLang="en-US" sz="2400" b="1">
                <a:latin typeface="宋体" charset="-122"/>
                <a:ea typeface="宋体" charset="-122"/>
              </a:rPr>
              <a:t>基更将远程教育分为两个子系统：</a:t>
            </a:r>
          </a:p>
          <a:p>
            <a:pPr marL="342900" indent="-342900" algn="just">
              <a:lnSpc>
                <a:spcPct val="150000"/>
              </a:lnSpc>
              <a:buFont typeface="Wingdings" pitchFamily="2" charset="2"/>
              <a:buChar char="Ø"/>
            </a:pPr>
            <a:r>
              <a:rPr lang="zh-CN" altLang="en-US" sz="2400" b="1">
                <a:latin typeface="宋体" charset="-122"/>
                <a:ea typeface="宋体" charset="-122"/>
              </a:rPr>
              <a:t>课程开发子系统</a:t>
            </a:r>
          </a:p>
          <a:p>
            <a:pPr marL="342900" indent="-342900" algn="just">
              <a:lnSpc>
                <a:spcPct val="150000"/>
              </a:lnSpc>
              <a:buFont typeface="Wingdings" pitchFamily="2" charset="2"/>
              <a:buChar char="Ø"/>
            </a:pPr>
            <a:r>
              <a:rPr lang="zh-CN" altLang="en-US" sz="2400" b="1">
                <a:latin typeface="宋体" charset="-122"/>
                <a:ea typeface="宋体" charset="-122"/>
              </a:rPr>
              <a:t>学习支持子系统</a:t>
            </a:r>
          </a:p>
          <a:p>
            <a:pPr marL="342900" indent="-342900" algn="just">
              <a:lnSpc>
                <a:spcPct val="150000"/>
              </a:lnSpc>
              <a:buFont typeface="Wingdings" pitchFamily="2" charset="2"/>
              <a:buNone/>
            </a:pPr>
            <a:endParaRPr lang="en-US" altLang="zh-CN" sz="2400" b="1">
              <a:latin typeface="宋体" charset="-122"/>
              <a:ea typeface="宋体" charset="-122"/>
            </a:endParaRPr>
          </a:p>
        </p:txBody>
      </p:sp>
      <p:pic>
        <p:nvPicPr>
          <p:cNvPr id="22532" name="Picture 11" descr="3"/>
          <p:cNvPicPr>
            <a:picLocks noChangeAspect="1" noChangeArrowheads="1"/>
          </p:cNvPicPr>
          <p:nvPr/>
        </p:nvPicPr>
        <p:blipFill>
          <a:blip r:embed="rId2"/>
          <a:srcRect/>
          <a:stretch>
            <a:fillRect/>
          </a:stretch>
        </p:blipFill>
        <p:spPr bwMode="auto">
          <a:xfrm>
            <a:off x="7308850" y="404813"/>
            <a:ext cx="1579563" cy="439737"/>
          </a:xfrm>
          <a:prstGeom prst="rect">
            <a:avLst/>
          </a:prstGeom>
          <a:noFill/>
          <a:ln w="9525">
            <a:noFill/>
            <a:miter lim="800000"/>
            <a:headEnd/>
            <a:tailEnd/>
          </a:ln>
        </p:spPr>
      </p:pic>
      <p:pic>
        <p:nvPicPr>
          <p:cNvPr id="22533" name="Picture 12" descr="5"/>
          <p:cNvPicPr>
            <a:picLocks noChangeAspect="1" noChangeArrowheads="1"/>
          </p:cNvPicPr>
          <p:nvPr/>
        </p:nvPicPr>
        <p:blipFill>
          <a:blip r:embed="rId3"/>
          <a:srcRect/>
          <a:stretch>
            <a:fillRect/>
          </a:stretch>
        </p:blipFill>
        <p:spPr bwMode="auto">
          <a:xfrm>
            <a:off x="1588" y="6599238"/>
            <a:ext cx="9142412" cy="260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01_밝은나눔">
  <a:themeElements>
    <a:clrScheme name="">
      <a:dk1>
        <a:srgbClr val="000000"/>
      </a:dk1>
      <a:lt1>
        <a:srgbClr val="FFFFFF"/>
      </a:lt1>
      <a:dk2>
        <a:srgbClr val="464646"/>
      </a:dk2>
      <a:lt2>
        <a:srgbClr val="DEF5FA"/>
      </a:lt2>
      <a:accent1>
        <a:srgbClr val="2DA2BF"/>
      </a:accent1>
      <a:accent2>
        <a:srgbClr val="DA1F28"/>
      </a:accent2>
      <a:accent3>
        <a:srgbClr val="FFFFFF"/>
      </a:accent3>
      <a:accent4>
        <a:srgbClr val="000000"/>
      </a:accent4>
      <a:accent5>
        <a:srgbClr val="ADCEDC"/>
      </a:accent5>
      <a:accent6>
        <a:srgbClr val="C51B23"/>
      </a:accent6>
      <a:hlink>
        <a:srgbClr val="FF8119"/>
      </a:hlink>
      <a:folHlink>
        <a:srgbClr val="595959"/>
      </a:folHlink>
    </a:clrScheme>
    <a:fontScheme name="d01_밝은나눔">
      <a:majorFont>
        <a:latin typeface="나눔고딕"/>
        <a:ea typeface="나눔고딕"/>
        <a:cs typeface=""/>
      </a:majorFont>
      <a:minorFont>
        <a:latin typeface="나눔고딕"/>
        <a:ea typeface="나눔고딕"/>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1" hangingPunct="0">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1" hangingPunct="0">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itchFamily="34" charset="0"/>
          </a:defRPr>
        </a:defPPr>
      </a:lstStyle>
    </a:lnDef>
  </a:objectDefaults>
  <a:extraClrSchemeLst/>
</a:theme>
</file>

<file path=ppt/theme/theme2.xml><?xml version="1.0" encoding="utf-8"?>
<a:theme xmlns:a="http://schemas.openxmlformats.org/drawingml/2006/main" name="Office 主题">
  <a:themeElements>
    <a:clrScheme name="">
      <a:dk1>
        <a:srgbClr val="000000"/>
      </a:dk1>
      <a:lt1>
        <a:srgbClr val="FFFFFF"/>
      </a:lt1>
      <a:dk2>
        <a:srgbClr val="464646"/>
      </a:dk2>
      <a:lt2>
        <a:srgbClr val="DEF5FA"/>
      </a:lt2>
      <a:accent1>
        <a:srgbClr val="2DA2BF"/>
      </a:accent1>
      <a:accent2>
        <a:srgbClr val="DA1F28"/>
      </a:accent2>
      <a:accent3>
        <a:srgbClr val="FFFFFF"/>
      </a:accent3>
      <a:accent4>
        <a:srgbClr val="000000"/>
      </a:accent4>
      <a:accent5>
        <a:srgbClr val="ADCEDC"/>
      </a:accent5>
      <a:accent6>
        <a:srgbClr val="C51B23"/>
      </a:accent6>
      <a:hlink>
        <a:srgbClr val="FF811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157256233</TotalTime>
  <Pages>0</Pages>
  <Words>6390</Words>
  <Characters>0</Characters>
  <Application>Microsoft Office PowerPoint</Application>
  <DocSecurity>0</DocSecurity>
  <PresentationFormat>全屏显示(4:3)</PresentationFormat>
  <Lines>0</Lines>
  <Paragraphs>285</Paragraphs>
  <Slides>50</Slides>
  <Notes>0</Notes>
  <HiddenSlides>0</HiddenSlides>
  <MMClips>0</MMClips>
  <ScaleCrop>false</ScaleCrop>
  <HeadingPairs>
    <vt:vector size="8" baseType="variant">
      <vt:variant>
        <vt:lpstr>已用的字体</vt:lpstr>
      </vt:variant>
      <vt:variant>
        <vt:i4>10</vt:i4>
      </vt:variant>
      <vt:variant>
        <vt:lpstr>演示文稿设计模板</vt:lpstr>
      </vt:variant>
      <vt:variant>
        <vt:i4>12</vt:i4>
      </vt:variant>
      <vt:variant>
        <vt:lpstr>嵌入 OLE 服务器</vt:lpstr>
      </vt:variant>
      <vt:variant>
        <vt:i4>2</vt:i4>
      </vt:variant>
      <vt:variant>
        <vt:lpstr>幻灯片标题</vt:lpstr>
      </vt:variant>
      <vt:variant>
        <vt:i4>50</vt:i4>
      </vt:variant>
    </vt:vector>
  </HeadingPairs>
  <TitlesOfParts>
    <vt:vector size="74" baseType="lpstr">
      <vt:lpstr>Arial</vt:lpstr>
      <vt:lpstr>나눔고딕</vt:lpstr>
      <vt:lpstr>나눔 고딕</vt:lpstr>
      <vt:lpstr>宋体</vt:lpstr>
      <vt:lpstr>方正大标宋简体</vt:lpstr>
      <vt:lpstr>华文楷体</vt:lpstr>
      <vt:lpstr>华文隶书</vt:lpstr>
      <vt:lpstr>Wingdings</vt:lpstr>
      <vt:lpstr>黑体</vt:lpstr>
      <vt:lpstr>Times New Roman</vt:lpstr>
      <vt:lpstr>d01_밝은나눔</vt:lpstr>
      <vt:lpstr>d01_밝은나눔</vt:lpstr>
      <vt:lpstr>d01_밝은나눔</vt:lpstr>
      <vt:lpstr>d01_밝은나눔</vt:lpstr>
      <vt:lpstr>d01_밝은나눔</vt:lpstr>
      <vt:lpstr>d01_밝은나눔</vt:lpstr>
      <vt:lpstr>d01_밝은나눔</vt:lpstr>
      <vt:lpstr>d01_밝은나눔</vt:lpstr>
      <vt:lpstr>d01_밝은나눔</vt:lpstr>
      <vt:lpstr>d01_밝은나눔</vt:lpstr>
      <vt:lpstr>d01_밝은나눔</vt:lpstr>
      <vt:lpstr>d01_밝은나눔</vt:lpstr>
      <vt:lpstr>文档</vt:lpstr>
      <vt:lpstr>图片</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vector>
  </TitlesOfParts>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liuzhimin</cp:lastModifiedBy>
  <cp:revision>264</cp:revision>
  <cp:lastPrinted>1899-12-30T00:00:00Z</cp:lastPrinted>
  <dcterms:created xsi:type="dcterms:W3CDTF">2011-08-14T07:11:00Z</dcterms:created>
  <dcterms:modified xsi:type="dcterms:W3CDTF">2013-03-20T15:25:48Z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2052-6.6.0.2461</vt:lpwstr>
  </property>
</Properties>
</file>