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90" r:id="rId4"/>
    <p:sldId id="299" r:id="rId5"/>
    <p:sldId id="300" r:id="rId6"/>
    <p:sldId id="266" r:id="rId7"/>
    <p:sldId id="305" r:id="rId8"/>
    <p:sldId id="301" r:id="rId9"/>
    <p:sldId id="302" r:id="rId10"/>
    <p:sldId id="259" r:id="rId11"/>
    <p:sldId id="267" r:id="rId12"/>
    <p:sldId id="262" r:id="rId13"/>
    <p:sldId id="264" r:id="rId14"/>
    <p:sldId id="275" r:id="rId15"/>
    <p:sldId id="276" r:id="rId16"/>
    <p:sldId id="303" r:id="rId17"/>
    <p:sldId id="304" r:id="rId18"/>
    <p:sldId id="263" r:id="rId19"/>
    <p:sldId id="289" r:id="rId20"/>
    <p:sldId id="29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AB360530-04FA-4DBA-B54C-F6105BC28759}">
          <p14:sldIdLst>
            <p14:sldId id="256"/>
            <p14:sldId id="257"/>
            <p14:sldId id="258"/>
            <p14:sldId id="259"/>
            <p14:sldId id="266"/>
            <p14:sldId id="267"/>
            <p14:sldId id="268"/>
            <p14:sldId id="269"/>
            <p14:sldId id="272"/>
            <p14:sldId id="273"/>
          </p14:sldIdLst>
        </p14:section>
        <p14:section name="无标题节" id="{E0DE7B62-7AFD-48EB-9AEF-17A72C60AD89}">
          <p14:sldIdLst>
            <p14:sldId id="270"/>
            <p14:sldId id="274"/>
            <p14:sldId id="262"/>
            <p14:sldId id="264"/>
            <p14:sldId id="275"/>
            <p14:sldId id="276"/>
            <p14:sldId id="277"/>
            <p14:sldId id="278"/>
            <p14:sldId id="263"/>
            <p14:sldId id="265"/>
            <p14:sldId id="279"/>
            <p14:sldId id="280"/>
            <p14:sldId id="281"/>
            <p14:sldId id="283"/>
            <p14:sldId id="284"/>
            <p14:sldId id="286"/>
            <p14:sldId id="287"/>
            <p14:sldId id="289"/>
            <p14:sldId id="260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9E9E9"/>
    <a:srgbClr val="E4E4E4"/>
    <a:srgbClr val="E1E1E1"/>
    <a:srgbClr val="000000"/>
    <a:srgbClr val="FFFFFF"/>
    <a:srgbClr val="46A7DE"/>
    <a:srgbClr val="9C9C9C"/>
    <a:srgbClr val="46A7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876" y="-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350F5-D6EE-405D-B89F-2E57417EE7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037903-7034-401A-9306-2670F6B070A4}">
      <dgm:prSet phldrT="[文本]" custT="1"/>
      <dgm:spPr>
        <a:solidFill>
          <a:srgbClr val="FF66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需求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63D48D93-C386-4B49-8168-9A642E0B6AB3}" type="parTrans" cxnId="{719B1D4D-85BE-4D46-9A74-BB2412B15DC4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135CCFD7-BCBB-4F58-AB1B-7F02EE06B4E8}" type="sibTrans" cxnId="{719B1D4D-85BE-4D46-9A74-BB2412B15DC4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8DA9B85E-E655-44EC-B899-B87DA0927FF1}">
      <dgm:prSet phldrT="[文本]" custT="1"/>
      <dgm:spPr>
        <a:solidFill>
          <a:srgbClr val="FF66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模仿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01F08010-4642-43D6-BD9A-5DB6B19C3A25}" type="parTrans" cxnId="{7CB30A22-F125-4794-9A1F-846895CEE8E4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D00129AD-FB58-4CC6-854D-8218FDFD99D5}" type="sibTrans" cxnId="{7CB30A22-F125-4794-9A1F-846895CEE8E4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BCD0992D-85E6-47A1-8ACE-E14F48EFC673}">
      <dgm:prSet phldrT="[文本]" custT="1"/>
      <dgm:spPr>
        <a:solidFill>
          <a:srgbClr val="FF66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借鉴</a:t>
          </a:r>
          <a:r>
            <a:rPr lang="en-US" altLang="zh-CN" sz="2400" b="1" dirty="0" smtClean="0">
              <a:latin typeface="黑体" pitchFamily="49" charset="-122"/>
              <a:ea typeface="黑体" pitchFamily="49" charset="-122"/>
            </a:rPr>
            <a:t>/</a:t>
          </a:r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自创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56D0BBFA-BF47-467F-A771-A22AB36BD73B}" type="parTrans" cxnId="{BAFA2476-7AFB-4342-A011-5BB1BFB09B87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2547CEBC-E338-42B8-B6F8-CB3BFE224E64}" type="sibTrans" cxnId="{BAFA2476-7AFB-4342-A011-5BB1BFB09B87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630DCD41-55B0-4A74-9814-D61A59C851F0}">
      <dgm:prSet phldrT="[文本]" custT="1"/>
      <dgm:spPr>
        <a:solidFill>
          <a:srgbClr val="FF66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雕琢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BFCF1992-6379-4D76-B042-6D5F6BBD9CC4}" type="parTrans" cxnId="{6CFC3D32-4730-42DE-AEEA-377D03260FD0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642D291C-9AA1-4518-8F89-9F728EE4EAD3}" type="sibTrans" cxnId="{6CFC3D32-4730-42DE-AEEA-377D03260FD0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C89C3AAF-F4D5-4D89-810B-7F32258E8B26}">
      <dgm:prSet phldrT="[文本]" custT="1"/>
      <dgm:spPr>
        <a:solidFill>
          <a:srgbClr val="FF66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呈现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B5C52A2C-80FD-49E7-B141-80D664E67F08}" type="parTrans" cxnId="{FDD00BCD-76D2-40AB-8563-97995EFF32D6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7031B94B-D84B-410C-9735-EAAFCCC22412}" type="sibTrans" cxnId="{FDD00BCD-76D2-40AB-8563-97995EFF32D6}">
      <dgm:prSet/>
      <dgm:spPr/>
      <dgm:t>
        <a:bodyPr/>
        <a:lstStyle/>
        <a:p>
          <a:endParaRPr lang="zh-CN" altLang="en-US" sz="2400" b="1">
            <a:latin typeface="黑体" pitchFamily="49" charset="-122"/>
            <a:ea typeface="黑体" pitchFamily="49" charset="-122"/>
          </a:endParaRPr>
        </a:p>
      </dgm:t>
    </dgm:pt>
    <dgm:pt modelId="{0BB3011E-B193-4FBB-8825-8C3321250E4E}" type="pres">
      <dgm:prSet presAssocID="{513350F5-D6EE-405D-B89F-2E57417EE790}" presName="Name0" presStyleCnt="0">
        <dgm:presLayoutVars>
          <dgm:dir/>
          <dgm:animLvl val="lvl"/>
          <dgm:resizeHandles val="exact"/>
        </dgm:presLayoutVars>
      </dgm:prSet>
      <dgm:spPr/>
    </dgm:pt>
    <dgm:pt modelId="{CABB767E-7CA1-48C1-AE46-43A835E118A4}" type="pres">
      <dgm:prSet presAssocID="{87037903-7034-401A-9306-2670F6B070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04C06C-6C4F-4FA2-82FE-152F9DC05CF7}" type="pres">
      <dgm:prSet presAssocID="{135CCFD7-BCBB-4F58-AB1B-7F02EE06B4E8}" presName="parTxOnlySpace" presStyleCnt="0"/>
      <dgm:spPr/>
    </dgm:pt>
    <dgm:pt modelId="{23663C8E-6289-4C68-9E1D-6C23683FF852}" type="pres">
      <dgm:prSet presAssocID="{8DA9B85E-E655-44EC-B899-B87DA0927FF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829F1B-47B9-4B31-954B-40386C94FB17}" type="pres">
      <dgm:prSet presAssocID="{D00129AD-FB58-4CC6-854D-8218FDFD99D5}" presName="parTxOnlySpace" presStyleCnt="0"/>
      <dgm:spPr/>
    </dgm:pt>
    <dgm:pt modelId="{660A27A5-6DE5-4F67-80FE-D273E1836B30}" type="pres">
      <dgm:prSet presAssocID="{BCD0992D-85E6-47A1-8ACE-E14F48EFC673}" presName="parTxOnly" presStyleLbl="node1" presStyleIdx="2" presStyleCnt="5" custScaleX="125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C5B48C-2528-4911-B9E5-11C9C641E38A}" type="pres">
      <dgm:prSet presAssocID="{2547CEBC-E338-42B8-B6F8-CB3BFE224E64}" presName="parTxOnlySpace" presStyleCnt="0"/>
      <dgm:spPr/>
    </dgm:pt>
    <dgm:pt modelId="{9BF480A7-0AB2-48DC-ACCC-4488BFB58D23}" type="pres">
      <dgm:prSet presAssocID="{630DCD41-55B0-4A74-9814-D61A59C851F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C677DB-9BF5-446E-BD02-04B72C3364F6}" type="pres">
      <dgm:prSet presAssocID="{642D291C-9AA1-4518-8F89-9F728EE4EAD3}" presName="parTxOnlySpace" presStyleCnt="0"/>
      <dgm:spPr/>
    </dgm:pt>
    <dgm:pt modelId="{D6298C27-BF0B-4C90-809B-CAA1CBFDBF7F}" type="pres">
      <dgm:prSet presAssocID="{C89C3AAF-F4D5-4D89-810B-7F32258E8B2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FA2476-7AFB-4342-A011-5BB1BFB09B87}" srcId="{513350F5-D6EE-405D-B89F-2E57417EE790}" destId="{BCD0992D-85E6-47A1-8ACE-E14F48EFC673}" srcOrd="2" destOrd="0" parTransId="{56D0BBFA-BF47-467F-A771-A22AB36BD73B}" sibTransId="{2547CEBC-E338-42B8-B6F8-CB3BFE224E64}"/>
    <dgm:cxn modelId="{F7C13346-1226-4543-A5DF-2CDBD05AD116}" type="presOf" srcId="{87037903-7034-401A-9306-2670F6B070A4}" destId="{CABB767E-7CA1-48C1-AE46-43A835E118A4}" srcOrd="0" destOrd="0" presId="urn:microsoft.com/office/officeart/2005/8/layout/chevron1"/>
    <dgm:cxn modelId="{7CB30A22-F125-4794-9A1F-846895CEE8E4}" srcId="{513350F5-D6EE-405D-B89F-2E57417EE790}" destId="{8DA9B85E-E655-44EC-B899-B87DA0927FF1}" srcOrd="1" destOrd="0" parTransId="{01F08010-4642-43D6-BD9A-5DB6B19C3A25}" sibTransId="{D00129AD-FB58-4CC6-854D-8218FDFD99D5}"/>
    <dgm:cxn modelId="{719B1D4D-85BE-4D46-9A74-BB2412B15DC4}" srcId="{513350F5-D6EE-405D-B89F-2E57417EE790}" destId="{87037903-7034-401A-9306-2670F6B070A4}" srcOrd="0" destOrd="0" parTransId="{63D48D93-C386-4B49-8168-9A642E0B6AB3}" sibTransId="{135CCFD7-BCBB-4F58-AB1B-7F02EE06B4E8}"/>
    <dgm:cxn modelId="{D95B935C-119F-47F2-BB34-A9B23F71AF87}" type="presOf" srcId="{BCD0992D-85E6-47A1-8ACE-E14F48EFC673}" destId="{660A27A5-6DE5-4F67-80FE-D273E1836B30}" srcOrd="0" destOrd="0" presId="urn:microsoft.com/office/officeart/2005/8/layout/chevron1"/>
    <dgm:cxn modelId="{C6EFF103-E1EE-4BDE-8425-0060227A3988}" type="presOf" srcId="{8DA9B85E-E655-44EC-B899-B87DA0927FF1}" destId="{23663C8E-6289-4C68-9E1D-6C23683FF852}" srcOrd="0" destOrd="0" presId="urn:microsoft.com/office/officeart/2005/8/layout/chevron1"/>
    <dgm:cxn modelId="{6CFC3D32-4730-42DE-AEEA-377D03260FD0}" srcId="{513350F5-D6EE-405D-B89F-2E57417EE790}" destId="{630DCD41-55B0-4A74-9814-D61A59C851F0}" srcOrd="3" destOrd="0" parTransId="{BFCF1992-6379-4D76-B042-6D5F6BBD9CC4}" sibTransId="{642D291C-9AA1-4518-8F89-9F728EE4EAD3}"/>
    <dgm:cxn modelId="{2E200EA5-6EB2-457A-8B4F-B77D93FCBE28}" type="presOf" srcId="{630DCD41-55B0-4A74-9814-D61A59C851F0}" destId="{9BF480A7-0AB2-48DC-ACCC-4488BFB58D23}" srcOrd="0" destOrd="0" presId="urn:microsoft.com/office/officeart/2005/8/layout/chevron1"/>
    <dgm:cxn modelId="{907E10D2-8AD7-4151-B475-E2DB9F446275}" type="presOf" srcId="{513350F5-D6EE-405D-B89F-2E57417EE790}" destId="{0BB3011E-B193-4FBB-8825-8C3321250E4E}" srcOrd="0" destOrd="0" presId="urn:microsoft.com/office/officeart/2005/8/layout/chevron1"/>
    <dgm:cxn modelId="{FDD00BCD-76D2-40AB-8563-97995EFF32D6}" srcId="{513350F5-D6EE-405D-B89F-2E57417EE790}" destId="{C89C3AAF-F4D5-4D89-810B-7F32258E8B26}" srcOrd="4" destOrd="0" parTransId="{B5C52A2C-80FD-49E7-B141-80D664E67F08}" sibTransId="{7031B94B-D84B-410C-9735-EAAFCCC22412}"/>
    <dgm:cxn modelId="{654ABE0A-EC47-4E8C-8A64-14A46DC3AD7E}" type="presOf" srcId="{C89C3AAF-F4D5-4D89-810B-7F32258E8B26}" destId="{D6298C27-BF0B-4C90-809B-CAA1CBFDBF7F}" srcOrd="0" destOrd="0" presId="urn:microsoft.com/office/officeart/2005/8/layout/chevron1"/>
    <dgm:cxn modelId="{32A1F98D-F00F-427A-B0CF-AD6AC1EC915C}" type="presParOf" srcId="{0BB3011E-B193-4FBB-8825-8C3321250E4E}" destId="{CABB767E-7CA1-48C1-AE46-43A835E118A4}" srcOrd="0" destOrd="0" presId="urn:microsoft.com/office/officeart/2005/8/layout/chevron1"/>
    <dgm:cxn modelId="{F2C421EE-4577-4C69-A029-8B08C7DFFF25}" type="presParOf" srcId="{0BB3011E-B193-4FBB-8825-8C3321250E4E}" destId="{8104C06C-6C4F-4FA2-82FE-152F9DC05CF7}" srcOrd="1" destOrd="0" presId="urn:microsoft.com/office/officeart/2005/8/layout/chevron1"/>
    <dgm:cxn modelId="{96E0770A-D04E-4E42-A6BE-56794979D21A}" type="presParOf" srcId="{0BB3011E-B193-4FBB-8825-8C3321250E4E}" destId="{23663C8E-6289-4C68-9E1D-6C23683FF852}" srcOrd="2" destOrd="0" presId="urn:microsoft.com/office/officeart/2005/8/layout/chevron1"/>
    <dgm:cxn modelId="{149BBBFB-C4A8-441C-A01A-751278DBB286}" type="presParOf" srcId="{0BB3011E-B193-4FBB-8825-8C3321250E4E}" destId="{D7829F1B-47B9-4B31-954B-40386C94FB17}" srcOrd="3" destOrd="0" presId="urn:microsoft.com/office/officeart/2005/8/layout/chevron1"/>
    <dgm:cxn modelId="{76FCCD56-6852-450A-8644-A491773F68C9}" type="presParOf" srcId="{0BB3011E-B193-4FBB-8825-8C3321250E4E}" destId="{660A27A5-6DE5-4F67-80FE-D273E1836B30}" srcOrd="4" destOrd="0" presId="urn:microsoft.com/office/officeart/2005/8/layout/chevron1"/>
    <dgm:cxn modelId="{D5CAFA7C-D81E-44DF-AA26-213DAE82A0F8}" type="presParOf" srcId="{0BB3011E-B193-4FBB-8825-8C3321250E4E}" destId="{5FC5B48C-2528-4911-B9E5-11C9C641E38A}" srcOrd="5" destOrd="0" presId="urn:microsoft.com/office/officeart/2005/8/layout/chevron1"/>
    <dgm:cxn modelId="{9E93D383-81A0-4756-93E9-75F12FF359AC}" type="presParOf" srcId="{0BB3011E-B193-4FBB-8825-8C3321250E4E}" destId="{9BF480A7-0AB2-48DC-ACCC-4488BFB58D23}" srcOrd="6" destOrd="0" presId="urn:microsoft.com/office/officeart/2005/8/layout/chevron1"/>
    <dgm:cxn modelId="{254885C4-150B-4669-9E97-9A574A873C68}" type="presParOf" srcId="{0BB3011E-B193-4FBB-8825-8C3321250E4E}" destId="{9CC677DB-9BF5-446E-BD02-04B72C3364F6}" srcOrd="7" destOrd="0" presId="urn:microsoft.com/office/officeart/2005/8/layout/chevron1"/>
    <dgm:cxn modelId="{214D2AD6-98C4-4780-8C36-EFC9DAACC903}" type="presParOf" srcId="{0BB3011E-B193-4FBB-8825-8C3321250E4E}" destId="{D6298C27-BF0B-4C90-809B-CAA1CBFDBF7F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25A61-1CF2-4D6A-86F6-F1199BD296FF}" type="datetimeFigureOut">
              <a:rPr lang="zh-CN" altLang="en-US" smtClean="0"/>
              <a:pPr/>
              <a:t>2014/10/11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EEB6-161F-46A1-A30A-2D4F16F319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1649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EB6-161F-46A1-A30A-2D4F16F319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52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tianya.cn/publicforum/content/no20/1/317960.shtml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info@eyefulpresentations.co.uk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60云盘\02-个人资料\！PPT图片及版面资源\05-PPT精选插图\01-生活类\01-生活综合\look.com.ua-5609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2602736" y="3573016"/>
            <a:ext cx="6986528" cy="144655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8800" b="1" spc="40" dirty="0" smtClean="0">
                <a:ln w="28575">
                  <a:solidFill>
                    <a:srgbClr val="FFFFFF"/>
                  </a:solidFill>
                </a:ln>
                <a:solidFill>
                  <a:srgbClr val="F68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目标管理</a:t>
            </a:r>
            <a:r>
              <a:rPr lang="zh-CN" altLang="en-US" sz="8800" b="1" spc="40" dirty="0">
                <a:ln w="28575">
                  <a:solidFill>
                    <a:srgbClr val="FFFFFF"/>
                  </a:solidFill>
                </a:ln>
                <a:solidFill>
                  <a:srgbClr val="F68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实务</a:t>
            </a:r>
            <a:endParaRPr lang="en-US" sz="8800" b="1" spc="40" dirty="0">
              <a:ln w="28575">
                <a:solidFill>
                  <a:srgbClr val="FFFFFF"/>
                </a:solidFill>
              </a:ln>
              <a:solidFill>
                <a:srgbClr val="F68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9048328" y="3645024"/>
            <a:ext cx="511552" cy="355744"/>
            <a:chOff x="6393399" y="4700483"/>
            <a:chExt cx="511552" cy="355744"/>
          </a:xfrm>
        </p:grpSpPr>
        <p:sp>
          <p:nvSpPr>
            <p:cNvPr id="16" name="二十四角星 15"/>
            <p:cNvSpPr/>
            <p:nvPr/>
          </p:nvSpPr>
          <p:spPr>
            <a:xfrm>
              <a:off x="6411097" y="4700483"/>
              <a:ext cx="355744" cy="355744"/>
            </a:xfrm>
            <a:prstGeom prst="star24">
              <a:avLst/>
            </a:prstGeom>
            <a:solidFill>
              <a:srgbClr val="FFC00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>
                <a:solidFill>
                  <a:prstClr val="white"/>
                </a:solidFill>
                <a:cs typeface="Lao U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430396">
              <a:off x="6393399" y="4729692"/>
              <a:ext cx="51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prstClr val="white"/>
                  </a:solidFill>
                  <a:latin typeface="Arial Black" pitchFamily="34" charset="0"/>
                </a:rPr>
                <a:t>V2</a:t>
              </a:r>
              <a:endParaRPr lang="zh-CN" altLang="en-US" sz="1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9912424" y="6245854"/>
            <a:ext cx="1936145" cy="495514"/>
            <a:chOff x="403607" y="6173846"/>
            <a:chExt cx="1936145" cy="495514"/>
          </a:xfrm>
        </p:grpSpPr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828349" y="6252326"/>
              <a:ext cx="1511403" cy="338554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800">
                  <a:solidFill>
                    <a:schemeClr val="bg2">
                      <a:lumMod val="2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Broadway" pitchFamily="82" charset="0"/>
                  <a:ea typeface="楷体" pitchFamily="49" charset="-122"/>
                  <a:cs typeface="经典繁仿黑" pitchFamily="49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布衣公子作品</a:t>
              </a:r>
              <a:endParaRPr lang="en-GB" altLang="zh-CN" sz="16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" name="Picture 9" descr="E:\仝德志文件，勿删！\03-参考文档\！PPT图片及版面资源\06-PPT精选插图\05-头像\嘿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07" y="6173846"/>
              <a:ext cx="495514" cy="4955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449759" y="404664"/>
            <a:ext cx="461665" cy="20518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pc="11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中层经理培训系列</a:t>
            </a:r>
            <a:endParaRPr lang="en-US" spc="11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6 L 2.5E-6 1.85185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9861 L 1.66667E-6 1.6763E-6 L 0.00035 -0.12162 L 1.66667E-6 1.6763E-6 " pathEditMode="relative" rAng="0" ptsTypes="AAAA">
                                      <p:cBhvr>
                                        <p:cTn id="2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2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285756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 bwMode="auto">
          <a:xfrm>
            <a:off x="1490500" y="5188659"/>
            <a:ext cx="326528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  <a:tailEnd/>
          </a:ln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标题 1"/>
          <p:cNvSpPr txBox="1">
            <a:spLocks/>
          </p:cNvSpPr>
          <p:nvPr userDrawn="1"/>
        </p:nvSpPr>
        <p:spPr>
          <a:xfrm>
            <a:off x="6816378" y="457160"/>
            <a:ext cx="4895452" cy="1214995"/>
          </a:xfrm>
          <a:prstGeom prst="rect">
            <a:avLst/>
          </a:prstGeom>
        </p:spPr>
        <p:txBody>
          <a:bodyPr vert="horz" lIns="91417" tIns="45708" rIns="91417" bIns="4570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 dirty="0">
                <a:solidFill>
                  <a:srgbClr val="FC6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我的黄金十年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337" y="272493"/>
            <a:ext cx="2033736" cy="461665"/>
            <a:chOff x="8525122" y="157879"/>
            <a:chExt cx="651124" cy="461664"/>
          </a:xfrm>
        </p:grpSpPr>
        <p:sp>
          <p:nvSpPr>
            <p:cNvPr id="11" name="矩形 10"/>
            <p:cNvSpPr/>
            <p:nvPr/>
          </p:nvSpPr>
          <p:spPr>
            <a:xfrm>
              <a:off x="8721689" y="167211"/>
              <a:ext cx="432048" cy="360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8525122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12188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专业字体设计服务/WWW.ZTSGC.COM/" pitchFamily="2" charset="-122"/>
                </a:rPr>
                <a:t>  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rPr>
                <a:t>片尾广告</a:t>
              </a: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7342427" y="1647202"/>
            <a:ext cx="4164052" cy="430863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892"/>
            <a:r>
              <a:rPr lang="zh-CN" altLang="en-US" sz="2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一位平凡</a:t>
            </a:r>
            <a:r>
              <a:rPr lang="en-US" altLang="zh-CN" sz="2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后的职场与情感历程</a:t>
            </a:r>
          </a:p>
        </p:txBody>
      </p:sp>
      <p:pic>
        <p:nvPicPr>
          <p:cNvPr id="14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9"/>
          <p:cNvSpPr txBox="1"/>
          <p:nvPr userDrawn="1"/>
        </p:nvSpPr>
        <p:spPr>
          <a:xfrm>
            <a:off x="6816378" y="2492896"/>
            <a:ext cx="4895452" cy="2166723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103318" y="5469419"/>
            <a:ext cx="4369405" cy="36930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defTabSz="1218892">
              <a:lnSpc>
                <a:spcPct val="150000"/>
              </a:lnSpc>
            </a:pPr>
            <a:r>
              <a:rPr lang="en-US" altLang="zh-CN" sz="1200" dirty="0">
                <a:solidFill>
                  <a:srgbClr val="1094EE"/>
                </a:solidFill>
                <a:latin typeface="Arial"/>
                <a:ea typeface="微软雅黑" pitchFamily="34" charset="-122"/>
                <a:cs typeface="Arial"/>
                <a:hlinkClick r:id="rId4"/>
              </a:rPr>
              <a:t>http://www.tianya.cn/publicforum/content/no20/1/317960.shtml</a:t>
            </a:r>
            <a:endParaRPr lang="en-US" altLang="zh-CN" sz="1200" dirty="0">
              <a:solidFill>
                <a:srgbClr val="1094EE"/>
              </a:solidFill>
              <a:latin typeface="Arial"/>
              <a:ea typeface="微软雅黑" pitchFamily="34" charset="-122"/>
              <a:cs typeface="Arial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自传体小说，请您多多捧场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0798" y="5841269"/>
            <a:ext cx="396045" cy="396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500" y="1673152"/>
            <a:ext cx="3265288" cy="3265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 userDrawn="1"/>
        </p:nvSpPr>
        <p:spPr>
          <a:xfrm>
            <a:off x="1490500" y="5219377"/>
            <a:ext cx="326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92"/>
            <a:r>
              <a:rPr lang="zh-CN" altLang="en-US" sz="2400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布衣公众号：</a:t>
            </a:r>
            <a:r>
              <a:rPr lang="en-US" altLang="zh-CN" sz="2800" b="1" dirty="0" err="1" smtClean="0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hr-ppt</a:t>
            </a:r>
            <a:endParaRPr lang="zh-CN" altLang="en-US" sz="2800" b="1" dirty="0">
              <a:solidFill>
                <a:srgbClr val="FF66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6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iatu.com/uploads/Photo/201109/17/asia7186420110917101937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1" y="1124744"/>
            <a:ext cx="5112569" cy="4658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 userDrawn="1"/>
        </p:nvSpPr>
        <p:spPr>
          <a:xfrm>
            <a:off x="767408" y="83671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olidFill>
            <a:srgbClr val="46A7DE"/>
          </a:solidFill>
          <a:ln w="25400" cap="flat" cmpd="sng" algn="ctr">
            <a:solidFill>
              <a:srgbClr val="FF9300"/>
            </a:solidFill>
            <a:prstDash val="solid"/>
          </a:ln>
          <a:effectLst/>
        </p:spPr>
      </p:sp>
      <p:grpSp>
        <p:nvGrpSpPr>
          <p:cNvPr id="5" name="组合 4"/>
          <p:cNvGrpSpPr/>
          <p:nvPr userDrawn="1"/>
        </p:nvGrpSpPr>
        <p:grpSpPr>
          <a:xfrm>
            <a:off x="5597187" y="2211816"/>
            <a:ext cx="5971437" cy="781507"/>
            <a:chOff x="1537511" y="1631288"/>
            <a:chExt cx="5971437" cy="781507"/>
          </a:xfrm>
        </p:grpSpPr>
        <p:grpSp>
          <p:nvGrpSpPr>
            <p:cNvPr id="6" name="组合 5"/>
            <p:cNvGrpSpPr/>
            <p:nvPr/>
          </p:nvGrpSpPr>
          <p:grpSpPr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9" name="组合 8"/>
              <p:cNvGrpSpPr/>
              <p:nvPr userDrawn="1"/>
            </p:nvGrpSpPr>
            <p:grpSpPr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13" name="矩形 12"/>
                <p:cNvSpPr/>
                <p:nvPr userDrawn="1"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  <a:headEnd/>
                  <a:tailE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14" name="矩形 13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marL="0" marR="0" lvl="0" indent="0" algn="l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  <a:ea typeface="微软雅黑" pitchFamily="34" charset="-122"/>
                      <a:cs typeface="+mn-cs"/>
                    </a:rPr>
                    <a:t>单击此处添加文字内容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15" name="矩形 14"/>
                <p:cNvSpPr/>
                <p:nvPr userDrawn="1"/>
              </p:nvSpPr>
              <p:spPr>
                <a:xfrm>
                  <a:off x="503540" y="341314"/>
                  <a:ext cx="5537272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Impact" pitchFamily="34" charset="0"/>
                    </a:rPr>
                    <a:t>1</a:t>
                  </a: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mpact" pitchFamily="34" charset="0"/>
                  </a:endParaRPr>
                </a:p>
              </p:txBody>
            </p:sp>
            <p:sp>
              <p:nvSpPr>
                <p:cNvPr id="12" name="未知"/>
                <p:cNvSpPr>
                  <a:spLocks/>
                </p:cNvSpPr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584932" y="1699914"/>
              <a:ext cx="4796944" cy="64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ea typeface="微软雅黑" pitchFamily="34" charset="-122"/>
                </a:rPr>
                <a:t>课程建设规划</a:t>
              </a: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5950554" y="3149786"/>
            <a:ext cx="5618070" cy="781507"/>
            <a:chOff x="1537511" y="1631288"/>
            <a:chExt cx="5618070" cy="781507"/>
          </a:xfrm>
        </p:grpSpPr>
        <p:grpSp>
          <p:nvGrpSpPr>
            <p:cNvPr id="17" name="组合 16"/>
            <p:cNvGrpSpPr/>
            <p:nvPr/>
          </p:nvGrpSpPr>
          <p:grpSpPr>
            <a:xfrm>
              <a:off x="1537511" y="1631288"/>
              <a:ext cx="5618070" cy="781507"/>
              <a:chOff x="1537511" y="1631288"/>
              <a:chExt cx="5618070" cy="78150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928264" y="1709439"/>
                <a:ext cx="5227317" cy="625205"/>
                <a:chOff x="460128" y="312440"/>
                <a:chExt cx="5227317" cy="625205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60128" y="312440"/>
                  <a:ext cx="5227317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  <a:headEnd/>
                  <a:tailE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24" name="矩形 23"/>
                <p:cNvSpPr/>
                <p:nvPr/>
              </p:nvSpPr>
              <p:spPr>
                <a:xfrm>
                  <a:off x="460128" y="312440"/>
                  <a:ext cx="5227317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marL="0" marR="0" lvl="0" indent="0" algn="l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  <a:ea typeface="微软雅黑" pitchFamily="34" charset="-122"/>
                      <a:cs typeface="+mn-cs"/>
                    </a:rPr>
                    <a:t>单击此处添加文字内容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503540" y="341314"/>
                  <a:ext cx="5183905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Impact" pitchFamily="34" charset="0"/>
                    </a:rPr>
                    <a:t>2</a:t>
                  </a: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mpact" pitchFamily="34" charset="0"/>
                  </a:endParaRPr>
                </a:p>
              </p:txBody>
            </p:sp>
            <p:sp>
              <p:nvSpPr>
                <p:cNvPr id="22" name="未知"/>
                <p:cNvSpPr>
                  <a:spLocks/>
                </p:cNvSpPr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2547052" y="1699914"/>
              <a:ext cx="4608529" cy="64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ea typeface="微软雅黑" pitchFamily="34" charset="-122"/>
                </a:rPr>
                <a:t>内容建设过程</a:t>
              </a: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5597187" y="4087757"/>
            <a:ext cx="5971437" cy="781507"/>
            <a:chOff x="1537511" y="1631288"/>
            <a:chExt cx="5971437" cy="781507"/>
          </a:xfrm>
        </p:grpSpPr>
        <p:grpSp>
          <p:nvGrpSpPr>
            <p:cNvPr id="27" name="组合 26"/>
            <p:cNvGrpSpPr/>
            <p:nvPr/>
          </p:nvGrpSpPr>
          <p:grpSpPr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  <a:headEnd/>
                  <a:tailE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34" name="矩形 33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marL="0" marR="0" lvl="0" indent="0" algn="l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  <a:ea typeface="微软雅黑" pitchFamily="34" charset="-122"/>
                      <a:cs typeface="+mn-cs"/>
                    </a:rPr>
                    <a:t>单击此处添加文字内容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503540" y="341314"/>
                  <a:ext cx="5537272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Impact" pitchFamily="34" charset="0"/>
                    </a:rPr>
                    <a:t>3</a:t>
                  </a: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mpact" pitchFamily="34" charset="0"/>
                  </a:endParaRPr>
                </a:p>
              </p:txBody>
            </p:sp>
            <p:sp>
              <p:nvSpPr>
                <p:cNvPr id="32" name="未知"/>
                <p:cNvSpPr>
                  <a:spLocks/>
                </p:cNvSpPr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2584932" y="1699914"/>
              <a:ext cx="4796944" cy="64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ea typeface="微软雅黑" pitchFamily="34" charset="-122"/>
                </a:rPr>
                <a:t>课程建设感悟</a:t>
              </a:r>
            </a:p>
          </p:txBody>
        </p:sp>
      </p:grpSp>
      <p:sp>
        <p:nvSpPr>
          <p:cNvPr id="36" name="矩形 35"/>
          <p:cNvSpPr/>
          <p:nvPr userDrawn="1"/>
        </p:nvSpPr>
        <p:spPr>
          <a:xfrm>
            <a:off x="9637358" y="346070"/>
            <a:ext cx="200325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目录页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CONTENTS PAGE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339000"/>
            <a:ext cx="2736000" cy="180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736000" y="3339000"/>
            <a:ext cx="945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977900" y="332656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华康俪金黑W8(P)" panose="020B0800000000000000" pitchFamily="34" charset="-122"/>
              </a:rPr>
              <a:t>课程建设规划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977900" y="332656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华康俪金黑W8(P)" panose="020B0800000000000000" pitchFamily="34" charset="-122"/>
              </a:rPr>
              <a:t>内容建设过程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977900" y="332656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华康俪金黑W8(P)" panose="020B0800000000000000" pitchFamily="34" charset="-122"/>
              </a:rPr>
              <a:t>培训组织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管理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11318\桌面\a1dd46e0cba5b4aaf44531ed41909fd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60云盘\02-个人资料\！PPT图片及版面资源\05-PPT精选插图\02-商务类\01-商务综合\download1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172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11318\桌面\setwalls.ru-838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572" y="1628800"/>
            <a:ext cx="324000" cy="3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7999497" y="1663883"/>
            <a:ext cx="3569111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kern="1200" dirty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11020228@qq.com</a:t>
            </a:r>
          </a:p>
        </p:txBody>
      </p:sp>
      <p:sp>
        <p:nvSpPr>
          <p:cNvPr id="17" name="TextBox 10"/>
          <p:cNvSpPr>
            <a:spLocks noChangeArrowheads="1"/>
          </p:cNvSpPr>
          <p:nvPr userDrawn="1"/>
        </p:nvSpPr>
        <p:spPr bwMode="auto">
          <a:xfrm>
            <a:off x="7999497" y="2642864"/>
            <a:ext cx="356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http://weibo.com/teliss</a:t>
            </a:r>
          </a:p>
        </p:txBody>
      </p:sp>
      <p:pic>
        <p:nvPicPr>
          <p:cNvPr id="18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572" y="2664727"/>
            <a:ext cx="360000" cy="323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572" y="2124182"/>
            <a:ext cx="324000" cy="412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7999497" y="2153373"/>
            <a:ext cx="3569111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kern="1200" dirty="0" smtClean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http://teliss.blog.163.com</a:t>
            </a:r>
            <a:endParaRPr lang="en-US" altLang="zh-CN" sz="1600" kern="1200" dirty="0">
              <a:solidFill>
                <a:srgbClr val="FF93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1" name="TextBox 3"/>
          <p:cNvSpPr txBox="1"/>
          <p:nvPr userDrawn="1"/>
        </p:nvSpPr>
        <p:spPr>
          <a:xfrm>
            <a:off x="6884723" y="548680"/>
            <a:ext cx="5307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5400" b="1" dirty="0" smtClean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感谢您的阅读！</a:t>
            </a:r>
            <a:endParaRPr lang="zh-CN" altLang="en-US" sz="5400" b="1" dirty="0"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4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4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4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4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4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36712"/>
            <a:ext cx="2736000" cy="180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736000" y="836712"/>
            <a:ext cx="945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098432" y="467380"/>
            <a:ext cx="1093568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24364" y="362016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主讲人：于晶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38282" y="2571744"/>
            <a:ext cx="75713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9300"/>
                </a:solidFill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solidFill>
                  <a:srgbClr val="FF9300"/>
                </a:solidFill>
                <a:ea typeface="微软雅黑" pitchFamily="34" charset="-122"/>
              </a:rPr>
              <a:t>网络教育管理</a:t>
            </a:r>
            <a:r>
              <a:rPr lang="en-US" altLang="zh-CN" sz="3200" b="1" dirty="0" smtClean="0">
                <a:solidFill>
                  <a:srgbClr val="FF9300"/>
                </a:solidFill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solidFill>
                  <a:srgbClr val="FF9300"/>
                </a:solidFill>
                <a:ea typeface="微软雅黑" pitchFamily="34" charset="-122"/>
              </a:rPr>
              <a:t>课程建设的思考与探索</a:t>
            </a:r>
          </a:p>
        </p:txBody>
      </p:sp>
    </p:spTree>
    <p:extLst>
      <p:ext uri="{BB962C8B-B14F-4D97-AF65-F5344CB8AC3E}">
        <p14:creationId xmlns="" xmlns:p14="http://schemas.microsoft.com/office/powerpoint/2010/main" val="9379139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77900" y="1172071"/>
            <a:ext cx="49657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团队建设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499" y="2088284"/>
            <a:ext cx="5540618" cy="3483856"/>
          </a:xfrm>
          <a:prstGeom prst="rect">
            <a:avLst/>
          </a:prstGeom>
          <a:solidFill>
            <a:srgbClr val="FF930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979617" y="2416956"/>
            <a:ext cx="5116383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bg1"/>
                </a:solidFill>
              </a:rPr>
              <a:t>网络：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e-learning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教育：企业培训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管理：领导力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国开：电大系统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 descr="混合式学习.jpg"/>
          <p:cNvPicPr>
            <a:picLocks noChangeAspect="1"/>
          </p:cNvPicPr>
          <p:nvPr/>
        </p:nvPicPr>
        <p:blipFill>
          <a:blip r:embed="rId3"/>
          <a:srcRect b="9114"/>
          <a:stretch>
            <a:fillRect/>
          </a:stretch>
        </p:blipFill>
        <p:spPr>
          <a:xfrm>
            <a:off x="6381752" y="2071678"/>
            <a:ext cx="4000528" cy="348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902" y="571162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碰撞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9852" y="571501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融合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5472" y="5715016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＋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2860" y="5824855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〓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9046" y="571501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创新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11955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5195019" y="2145990"/>
            <a:ext cx="216000" cy="216000"/>
          </a:xfrm>
          <a:prstGeom prst="ellipse">
            <a:avLst/>
          </a:prstGeom>
          <a:noFill/>
          <a:ln w="57150"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椭圆 13"/>
          <p:cNvSpPr/>
          <p:nvPr/>
        </p:nvSpPr>
        <p:spPr>
          <a:xfrm>
            <a:off x="5195019" y="3139838"/>
            <a:ext cx="216000" cy="21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椭圆 14"/>
          <p:cNvSpPr/>
          <p:nvPr/>
        </p:nvSpPr>
        <p:spPr>
          <a:xfrm>
            <a:off x="5195019" y="4274818"/>
            <a:ext cx="216000" cy="216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椭圆 15"/>
          <p:cNvSpPr/>
          <p:nvPr/>
        </p:nvSpPr>
        <p:spPr>
          <a:xfrm>
            <a:off x="5195019" y="5234924"/>
            <a:ext cx="216000" cy="216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750750" y="1928802"/>
            <a:ext cx="5601833" cy="5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400" b="1" dirty="0" smtClean="0">
                <a:solidFill>
                  <a:srgbClr val="F68426"/>
                </a:solidFill>
              </a:rPr>
              <a:t>赵婷婷：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团队建设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750750" y="3000372"/>
            <a:ext cx="5601832" cy="5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400" b="1" dirty="0" smtClean="0">
                <a:solidFill>
                  <a:srgbClr val="FF0000"/>
                </a:solidFill>
              </a:rPr>
              <a:t>孙鸿飞：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学生管理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750750" y="4103939"/>
            <a:ext cx="5601832" cy="5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400" b="1" dirty="0" smtClean="0">
                <a:solidFill>
                  <a:srgbClr val="00B0F0"/>
                </a:solidFill>
              </a:rPr>
              <a:t>黄传慧：</a:t>
            </a:r>
            <a:r>
              <a:rPr lang="zh-CN" altLang="en-US" sz="2000" dirty="0" smtClean="0"/>
              <a:t>质量控制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5750750" y="5072074"/>
            <a:ext cx="5601832" cy="5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400" b="1" dirty="0" smtClean="0">
                <a:solidFill>
                  <a:srgbClr val="92D050"/>
                </a:solidFill>
              </a:rPr>
              <a:t>范孜轶：</a:t>
            </a:r>
            <a:r>
              <a:rPr lang="zh-CN" altLang="en-US" sz="2000" dirty="0" smtClean="0"/>
              <a:t>运营管理</a:t>
            </a:r>
            <a:endParaRPr lang="en-US" altLang="en-US" sz="2000" dirty="0"/>
          </a:p>
        </p:txBody>
      </p:sp>
      <p:pic>
        <p:nvPicPr>
          <p:cNvPr id="21" name="图片 20" descr="研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" y="2428868"/>
            <a:ext cx="3643338" cy="26619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464" y="6000768"/>
            <a:ext cx="575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感谢：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小穆、侯龙龙、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彭信之、企业大学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8596330" y="2143116"/>
            <a:ext cx="500066" cy="328614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9167834" y="3500438"/>
            <a:ext cx="302416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400" b="1" dirty="0" smtClean="0">
                <a:solidFill>
                  <a:srgbClr val="00B050"/>
                </a:solidFill>
              </a:rPr>
              <a:t>于晶：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战略、资源管理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67042" y="1191268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幕后引导：孙绿怡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校长、王毅老师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91827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99 -0.07863 L 3.6638E-6 1.7298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3" y="39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2299 0.22225 L 3.6638E-6 3.1452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8" y="-111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20635 -0.41096 L 3.6638E-6 -2.3681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7" y="20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2361 -0.45629 L 3.6638E-6 -3.7835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" y="22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  <p:bldP spid="12" grpId="0"/>
      <p:bldP spid="23" grpId="0" animBg="1"/>
      <p:bldP spid="2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50416" y="2519790"/>
            <a:ext cx="4491168" cy="923330"/>
            <a:chOff x="3415086" y="2643372"/>
            <a:chExt cx="4491168" cy="923330"/>
          </a:xfrm>
        </p:grpSpPr>
        <p:sp>
          <p:nvSpPr>
            <p:cNvPr id="3" name="文本占位符 3"/>
            <p:cNvSpPr txBox="1">
              <a:spLocks/>
            </p:cNvSpPr>
            <p:nvPr/>
          </p:nvSpPr>
          <p:spPr>
            <a:xfrm>
              <a:off x="4417143" y="2862120"/>
              <a:ext cx="3489111" cy="4320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 smtClean="0">
                  <a:solidFill>
                    <a:srgbClr val="FF9300"/>
                  </a:solidFill>
                  <a:ea typeface="微软雅黑" pitchFamily="34" charset="-122"/>
                </a:rPr>
                <a:t>内容建设过程</a:t>
              </a:r>
              <a:endParaRPr lang="zh-CN" altLang="en-US" sz="4000" dirty="0">
                <a:solidFill>
                  <a:srgbClr val="FF9300"/>
                </a:solidFill>
                <a:ea typeface="微软雅黑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415086" y="2643372"/>
              <a:ext cx="1184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0"/>
                  <a:ea typeface="微软雅黑" pitchFamily="34" charset="-122"/>
                </a:rPr>
                <a:t>02</a:t>
              </a:r>
              <a:endPara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698061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示 25"/>
          <p:cNvGraphicFramePr/>
          <p:nvPr/>
        </p:nvGraphicFramePr>
        <p:xfrm>
          <a:off x="1095340" y="2071678"/>
          <a:ext cx="1000132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上弧形箭头 10"/>
          <p:cNvSpPr>
            <a:spLocks noChangeArrowheads="1"/>
          </p:cNvSpPr>
          <p:nvPr/>
        </p:nvSpPr>
        <p:spPr bwMode="auto">
          <a:xfrm>
            <a:off x="1571643" y="1571612"/>
            <a:ext cx="8667761" cy="1071560"/>
          </a:xfrm>
          <a:prstGeom prst="curvedDownArrow">
            <a:avLst>
              <a:gd name="adj1" fmla="val 25017"/>
              <a:gd name="adj2" fmla="val 49989"/>
              <a:gd name="adj3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286418" y="2071678"/>
            <a:ext cx="3452788" cy="500066"/>
          </a:xfrm>
          <a:prstGeom prst="curvedDownArrow">
            <a:avLst>
              <a:gd name="adj1" fmla="val 120714"/>
              <a:gd name="adj2" fmla="val 241429"/>
              <a:gd name="adj3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 rot="10800000">
            <a:off x="5000628" y="3786187"/>
            <a:ext cx="3524264" cy="571506"/>
          </a:xfrm>
          <a:prstGeom prst="curvedDownArrow">
            <a:avLst>
              <a:gd name="adj1" fmla="val 114286"/>
              <a:gd name="adj2" fmla="val 228571"/>
              <a:gd name="adj3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309654" y="4929198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关键字：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样式、页面呈现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9654" y="5620424"/>
            <a:ext cx="667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关键字：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教学目标、教学内容、教学活动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3073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519134" y="2780497"/>
            <a:ext cx="7505824" cy="3505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564" y="1214422"/>
            <a:ext cx="3714776" cy="637447"/>
          </a:xfrm>
          <a:prstGeom prst="rect">
            <a:avLst/>
          </a:prstGeom>
          <a:solidFill>
            <a:srgbClr val="CC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思想碰撞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交流共享</a:t>
            </a:r>
          </a:p>
        </p:txBody>
      </p:sp>
      <p:pic>
        <p:nvPicPr>
          <p:cNvPr id="5" name="图片 4" descr="weixin_logo0ec5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50" y="4030434"/>
            <a:ext cx="2147975" cy="827261"/>
          </a:xfrm>
          <a:prstGeom prst="rect">
            <a:avLst/>
          </a:prstGeom>
        </p:spPr>
      </p:pic>
      <p:pic>
        <p:nvPicPr>
          <p:cNvPr id="6" name="图片 5" descr="email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1290" y="5214885"/>
            <a:ext cx="1214446" cy="1285949"/>
          </a:xfrm>
          <a:prstGeom prst="rect">
            <a:avLst/>
          </a:prstGeom>
        </p:spPr>
      </p:pic>
      <p:pic>
        <p:nvPicPr>
          <p:cNvPr id="8" name="图片 7" descr="mail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52" y="2285927"/>
            <a:ext cx="1219280" cy="1219280"/>
          </a:xfrm>
          <a:prstGeom prst="rect">
            <a:avLst/>
          </a:prstGeom>
        </p:spPr>
      </p:pic>
      <p:pic>
        <p:nvPicPr>
          <p:cNvPr id="9" name="图片 8" descr="qqMail.jpg"/>
          <p:cNvPicPr>
            <a:picLocks noChangeAspect="1"/>
          </p:cNvPicPr>
          <p:nvPr/>
        </p:nvPicPr>
        <p:blipFill>
          <a:blip r:embed="rId6"/>
          <a:srcRect l="3725" t="7212" r="47847" b="6249"/>
          <a:stretch>
            <a:fillRect/>
          </a:stretch>
        </p:blipFill>
        <p:spPr>
          <a:xfrm>
            <a:off x="6310314" y="5429199"/>
            <a:ext cx="2012171" cy="928694"/>
          </a:xfrm>
          <a:prstGeom prst="rect">
            <a:avLst/>
          </a:prstGeom>
        </p:spPr>
      </p:pic>
      <p:pic>
        <p:nvPicPr>
          <p:cNvPr id="10" name="图片 9" descr="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6330" y="3857563"/>
            <a:ext cx="1345505" cy="1071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4298" y="4286191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开发进度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答疑解惑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 descr="视频会议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2214489"/>
            <a:ext cx="1474684" cy="1214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498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页面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8295239" cy="5400000"/>
          </a:xfrm>
          <a:prstGeom prst="rect">
            <a:avLst/>
          </a:prstGeom>
        </p:spPr>
      </p:pic>
      <p:pic>
        <p:nvPicPr>
          <p:cNvPr id="5" name="图片 4" descr="页面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794" y="1142984"/>
            <a:ext cx="8276191" cy="56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00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100341" y="2500306"/>
            <a:ext cx="1800000" cy="2484000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Picture 2" descr="F:\360云盘\02-个人资料\！PPT图片及版面资源\05-PPT精选插图\03-小图类\02-win8\Others\White\MB_0007_boo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341" y="26328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2455" y="44032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知识讲授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999092" y="2500306"/>
            <a:ext cx="1800000" cy="2484000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897843" y="2500306"/>
            <a:ext cx="1800000" cy="2484000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8796594" y="2500306"/>
            <a:ext cx="1800000" cy="2484000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178067" y="2500306"/>
            <a:ext cx="1800000" cy="2484000"/>
          </a:xfrm>
          <a:prstGeom prst="roundRect">
            <a:avLst>
              <a:gd name="adj" fmla="val 5923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1206" y="44032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教学互动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9957" y="44032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交流研讨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8" descr="F:\360云盘\02-个人资料\！PPT图片及版面资源\05-PPT精选插图\03-小图类\02-win8\Others\White\MB_0003_Favs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843" y="26328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360云盘\02-个人资料\！PPT图片及版面资源\05-PPT精选插图\03-小图类\02-win8\Others\White\MB_0006_calculato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092" y="26328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88708" y="44032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考评考核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0181" y="44032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问题导入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0" descr="F:\360云盘\02-个人资料\！PPT图片及版面资源\05-PPT精选插图\03-小图类\02-win8\Network\white\MS_0000s_0036_search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067" y="26328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:\360云盘\02-个人资料\！PPT图片及版面资源\05-PPT精选插图\03-小图类\02-win8\System\White\MB_0005_sett_smal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594" y="26328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64" y="1351802"/>
            <a:ext cx="3714776" cy="576999"/>
          </a:xfrm>
          <a:prstGeom prst="rect">
            <a:avLst/>
          </a:prstGeom>
          <a:solidFill>
            <a:srgbClr val="CC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未来的目标</a:t>
            </a:r>
          </a:p>
        </p:txBody>
      </p:sp>
      <p:pic>
        <p:nvPicPr>
          <p:cNvPr id="4" name="图片 3" descr="组织领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18" y="2857496"/>
            <a:ext cx="2643206" cy="2577144"/>
          </a:xfrm>
          <a:prstGeom prst="rect">
            <a:avLst/>
          </a:prstGeom>
        </p:spPr>
      </p:pic>
      <p:pic>
        <p:nvPicPr>
          <p:cNvPr id="6" name="图片 5" descr="辅导团队.jpg"/>
          <p:cNvPicPr>
            <a:picLocks noChangeAspect="1"/>
          </p:cNvPicPr>
          <p:nvPr/>
        </p:nvPicPr>
        <p:blipFill>
          <a:blip r:embed="rId3"/>
          <a:srcRect l="3125" t="14583" b="10416"/>
          <a:stretch>
            <a:fillRect/>
          </a:stretch>
        </p:blipFill>
        <p:spPr>
          <a:xfrm>
            <a:off x="9310710" y="2714620"/>
            <a:ext cx="2622676" cy="27146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5274" y="5643578"/>
            <a:ext cx="2357454" cy="432048"/>
          </a:xfrm>
          <a:prstGeom prst="rect">
            <a:avLst/>
          </a:prstGeom>
          <a:solidFill>
            <a:srgbClr val="FF9900">
              <a:alpha val="67059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鲜活案例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52794" y="5643578"/>
            <a:ext cx="2357454" cy="432048"/>
          </a:xfrm>
          <a:prstGeom prst="rect">
            <a:avLst/>
          </a:prstGeom>
          <a:solidFill>
            <a:srgbClr val="FF9900">
              <a:alpha val="67059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迭代更新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4628" y="5643578"/>
            <a:ext cx="2357454" cy="432048"/>
          </a:xfrm>
          <a:prstGeom prst="rect">
            <a:avLst/>
          </a:prstGeom>
          <a:solidFill>
            <a:srgbClr val="FF9900">
              <a:alpha val="67059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知识管理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25024" y="5643578"/>
            <a:ext cx="2357454" cy="432048"/>
          </a:xfrm>
          <a:prstGeom prst="rect">
            <a:avLst/>
          </a:prstGeom>
          <a:solidFill>
            <a:srgbClr val="FF9900">
              <a:alpha val="67059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自我提升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知识管理.jpg"/>
          <p:cNvPicPr>
            <a:picLocks noChangeAspect="1"/>
          </p:cNvPicPr>
          <p:nvPr/>
        </p:nvPicPr>
        <p:blipFill>
          <a:blip r:embed="rId4" cstate="print"/>
          <a:srcRect l="3812" t="3125" r="3812"/>
          <a:stretch>
            <a:fillRect/>
          </a:stretch>
        </p:blipFill>
        <p:spPr>
          <a:xfrm>
            <a:off x="6238876" y="3071810"/>
            <a:ext cx="2820659" cy="2428892"/>
          </a:xfrm>
          <a:prstGeom prst="rect">
            <a:avLst/>
          </a:prstGeom>
        </p:spPr>
      </p:pic>
      <p:pic>
        <p:nvPicPr>
          <p:cNvPr id="12" name="图片 11" descr="案例教学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60" y="2928934"/>
            <a:ext cx="285752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50416" y="2519790"/>
            <a:ext cx="4491168" cy="923330"/>
            <a:chOff x="3415086" y="2643372"/>
            <a:chExt cx="4491168" cy="923330"/>
          </a:xfrm>
        </p:grpSpPr>
        <p:sp>
          <p:nvSpPr>
            <p:cNvPr id="3" name="文本占位符 3"/>
            <p:cNvSpPr txBox="1">
              <a:spLocks/>
            </p:cNvSpPr>
            <p:nvPr/>
          </p:nvSpPr>
          <p:spPr>
            <a:xfrm>
              <a:off x="4417143" y="2862120"/>
              <a:ext cx="3489111" cy="4320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 smtClean="0">
                  <a:solidFill>
                    <a:srgbClr val="FF9300"/>
                  </a:solidFill>
                  <a:ea typeface="微软雅黑" pitchFamily="34" charset="-122"/>
                </a:rPr>
                <a:t>课程建设感悟</a:t>
              </a:r>
              <a:endParaRPr lang="zh-CN" altLang="en-US" sz="4000" dirty="0">
                <a:solidFill>
                  <a:srgbClr val="FF9300"/>
                </a:solidFill>
                <a:ea typeface="微软雅黑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415086" y="2643372"/>
              <a:ext cx="1184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0"/>
                  <a:ea typeface="微软雅黑" pitchFamily="34" charset="-122"/>
                </a:rPr>
                <a:t>03</a:t>
              </a:r>
              <a:endPara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987222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09521" y="1428736"/>
            <a:ext cx="5299703" cy="4143404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38744" y="1857364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．储备知识、沉淀知识、萃取知识；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．磁场吸引，你的态度能决定发展趋势；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3. 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三人行必有我师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；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.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课程建设是个项目，需要团队协作。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383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6781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81158" y="2445245"/>
            <a:ext cx="8106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我们时刻保持“在路上”的状态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4815" y="3857628"/>
            <a:ext cx="8638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cap="none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欢迎您给出宝贵的建议，我们将虚心接受</a:t>
            </a:r>
            <a:endParaRPr lang="zh-CN" altLang="en-US" sz="3600" b="1" cap="none" spc="5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9139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50416" y="2519790"/>
            <a:ext cx="4491168" cy="923330"/>
            <a:chOff x="3415086" y="2643372"/>
            <a:chExt cx="4491168" cy="923330"/>
          </a:xfrm>
        </p:grpSpPr>
        <p:sp>
          <p:nvSpPr>
            <p:cNvPr id="3" name="文本占位符 3"/>
            <p:cNvSpPr txBox="1">
              <a:spLocks/>
            </p:cNvSpPr>
            <p:nvPr/>
          </p:nvSpPr>
          <p:spPr>
            <a:xfrm>
              <a:off x="4417143" y="2862120"/>
              <a:ext cx="3489111" cy="4320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 smtClean="0">
                  <a:solidFill>
                    <a:srgbClr val="FF9300"/>
                  </a:solidFill>
                  <a:ea typeface="微软雅黑" pitchFamily="34" charset="-122"/>
                </a:rPr>
                <a:t>课程建设规划</a:t>
              </a:r>
              <a:endParaRPr lang="zh-CN" altLang="en-US" sz="4000" dirty="0">
                <a:solidFill>
                  <a:srgbClr val="FF9300"/>
                </a:solidFill>
                <a:ea typeface="微软雅黑" pitchFamily="34" charset="-122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3415086" y="2643372"/>
              <a:ext cx="1184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0"/>
                  <a:ea typeface="微软雅黑" pitchFamily="34" charset="-122"/>
                </a:rPr>
                <a:t>01</a:t>
              </a:r>
              <a:endPara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768189" y="3605296"/>
            <a:ext cx="3599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培训需求</a:t>
            </a:r>
            <a:endParaRPr lang="en-US" altLang="zh-CN" sz="2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团队建设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9139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疑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0" y="1643050"/>
            <a:ext cx="3973848" cy="40005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38678" y="2221048"/>
            <a:ext cx="6873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前无“古人”，后有“来者”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3058" y="38576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迷茫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322" y="464344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散落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24" y="392906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挑战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900" y="1172071"/>
            <a:ext cx="49657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培训需求调研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 descr="http://myfitness.co.nz/img/go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990" y="571481"/>
            <a:ext cx="1673031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培训素材\高画质精美透明PNG图标\png_icon_0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2000240"/>
            <a:ext cx="1219200" cy="1219200"/>
          </a:xfrm>
          <a:prstGeom prst="rect">
            <a:avLst/>
          </a:prstGeom>
          <a:noFill/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952596" y="2071678"/>
            <a:ext cx="9360000" cy="94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>
              <a:lnSpc>
                <a:spcPct val="130000"/>
              </a:lnSpc>
              <a:spcBef>
                <a:spcPts val="400"/>
              </a:spcBef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做好调查问卷，先发过去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indent="0">
              <a:lnSpc>
                <a:spcPct val="130000"/>
              </a:lnSpc>
              <a:spcBef>
                <a:spcPts val="400"/>
              </a:spcBef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电话调查：新疆某院长、山东电大教务处长等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人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595406" y="3189095"/>
            <a:ext cx="936000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>
              <a:lnSpc>
                <a:spcPct val="130000"/>
              </a:lnSpc>
              <a:spcBef>
                <a:spcPts val="400"/>
              </a:spcBef>
            </a:pPr>
            <a:r>
              <a:rPr lang="zh-CN" altLang="en-US" sz="2400" b="1" dirty="0" smtClean="0">
                <a:solidFill>
                  <a:srgbClr val="FF9300"/>
                </a:solidFill>
                <a:latin typeface="黑体" pitchFamily="49" charset="-122"/>
                <a:ea typeface="黑体" pitchFamily="49" charset="-122"/>
              </a:rPr>
              <a:t>不熟悉电大情况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的我用</a:t>
            </a:r>
            <a:r>
              <a:rPr lang="zh-CN" altLang="en-US" sz="2400" b="1" dirty="0" smtClean="0">
                <a:solidFill>
                  <a:srgbClr val="FF9300"/>
                </a:solidFill>
                <a:latin typeface="黑体" pitchFamily="49" charset="-122"/>
                <a:ea typeface="黑体" pitchFamily="49" charset="-122"/>
              </a:rPr>
              <a:t>非专业的语言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进行了一次</a:t>
            </a:r>
            <a:r>
              <a:rPr lang="zh-CN" altLang="en-US" sz="2400" b="1" dirty="0" smtClean="0">
                <a:solidFill>
                  <a:srgbClr val="FF9300"/>
                </a:solidFill>
                <a:latin typeface="黑体" pitchFamily="49" charset="-122"/>
                <a:ea typeface="黑体" pitchFamily="49" charset="-122"/>
              </a:rPr>
              <a:t>正式的调查！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5406" y="4429132"/>
            <a:ext cx="80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spc="50" dirty="0" smtClean="0">
                <a:ln w="11430"/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收获：</a:t>
            </a:r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网络   教育   管理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77900" y="1172071"/>
            <a:ext cx="49657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培训需求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pic>
        <p:nvPicPr>
          <p:cNvPr id="7" name="图片 6" descr="彼得德鲁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6" y="1785925"/>
            <a:ext cx="8143932" cy="2873329"/>
          </a:xfrm>
          <a:prstGeom prst="rect">
            <a:avLst/>
          </a:prstGeom>
        </p:spPr>
      </p:pic>
      <p:pic>
        <p:nvPicPr>
          <p:cNvPr id="8" name="图片 7" descr="在线教育资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30" y="1785926"/>
            <a:ext cx="3376127" cy="1342989"/>
          </a:xfrm>
          <a:prstGeom prst="rect">
            <a:avLst/>
          </a:prstGeom>
        </p:spPr>
      </p:pic>
      <p:pic>
        <p:nvPicPr>
          <p:cNvPr id="11" name="图片 10" descr="专业网站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36" y="4857760"/>
            <a:ext cx="8368452" cy="428628"/>
          </a:xfrm>
          <a:prstGeom prst="rect">
            <a:avLst/>
          </a:prstGeom>
        </p:spPr>
      </p:pic>
      <p:pic>
        <p:nvPicPr>
          <p:cNvPr id="13" name="图片 12" descr="图书馆.png"/>
          <p:cNvPicPr>
            <a:picLocks noChangeAspect="1"/>
          </p:cNvPicPr>
          <p:nvPr/>
        </p:nvPicPr>
        <p:blipFill>
          <a:blip r:embed="rId6"/>
          <a:srcRect r="3086" b="6250"/>
          <a:stretch>
            <a:fillRect/>
          </a:stretch>
        </p:blipFill>
        <p:spPr>
          <a:xfrm>
            <a:off x="9096396" y="3286124"/>
            <a:ext cx="2500330" cy="10715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66712" y="5500702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总裁班的课程表</a:t>
            </a:r>
            <a:endParaRPr lang="zh-CN" alt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4298" y="5500702"/>
            <a:ext cx="3480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孙校长的北大讲义</a:t>
            </a:r>
            <a:endParaRPr lang="zh-CN" alt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59095" y="5500702"/>
            <a:ext cx="3480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远程教育相关书籍</a:t>
            </a:r>
            <a:endParaRPr lang="zh-CN" alt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453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远程教育从业指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500000">
            <a:off x="1086486" y="1346630"/>
            <a:ext cx="3371850" cy="4762500"/>
          </a:xfrm>
          <a:prstGeom prst="rect">
            <a:avLst/>
          </a:prstGeom>
        </p:spPr>
      </p:pic>
      <p:pic>
        <p:nvPicPr>
          <p:cNvPr id="3" name="图片 2" descr="远程教育系统：组织与管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1422" y="1071546"/>
            <a:ext cx="3643338" cy="5049439"/>
          </a:xfrm>
          <a:prstGeom prst="rect">
            <a:avLst/>
          </a:prstGeom>
        </p:spPr>
      </p:pic>
      <p:pic>
        <p:nvPicPr>
          <p:cNvPr id="4" name="图片 3" descr="IMG_5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00000">
            <a:off x="6856531" y="1460467"/>
            <a:ext cx="3572756" cy="47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406925" y="2746361"/>
            <a:ext cx="1984375" cy="1663700"/>
          </a:xfrm>
          <a:prstGeom prst="hexagon">
            <a:avLst>
              <a:gd name="adj" fmla="val 29819"/>
              <a:gd name="vf" fmla="val 115470"/>
            </a:avLst>
          </a:prstGeom>
          <a:solidFill>
            <a:schemeClr val="hlink"/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5913463" y="203039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1499167" y="3579799"/>
            <a:ext cx="2901408" cy="1273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 type="triangle" w="med" len="lg"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flipH="1">
            <a:off x="1125563" y="203039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V="1">
            <a:off x="5913463" y="441164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flipH="1" flipV="1">
            <a:off x="1125563" y="441164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392888" y="3579799"/>
            <a:ext cx="3275012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 type="triangle" w="med" len="lg"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62287" y="3268258"/>
            <a:ext cx="170725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教育品牌塑造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670450" y="3447649"/>
            <a:ext cx="1458913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330200">
              <a:tabLst>
                <a:tab pos="8521700" algn="r"/>
              </a:tabLst>
            </a:pPr>
            <a:r>
              <a:rPr kumimoji="1" lang="zh-CN" altLang="en-US" sz="1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网络教育管理</a:t>
            </a:r>
            <a:endParaRPr kumimoji="1" lang="en-US" altLang="de-DE" sz="1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608895" y="4807126"/>
            <a:ext cx="198603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网络教育的质量管理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541989" y="1718238"/>
            <a:ext cx="201949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资源与知识管理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133900" y="3301711"/>
            <a:ext cx="1829690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教育团队建设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111575" y="4829428"/>
            <a:ext cx="207501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教育学生管理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066971" y="1751691"/>
            <a:ext cx="181853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教育的管理者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Picture 17" descr="F:\培训素材\高画质精美透明PNG图标\png_icon_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97" y="2943908"/>
            <a:ext cx="1072376" cy="1072376"/>
          </a:xfrm>
          <a:prstGeom prst="rect">
            <a:avLst/>
          </a:prstGeom>
          <a:noFill/>
        </p:spPr>
      </p:pic>
      <p:pic>
        <p:nvPicPr>
          <p:cNvPr id="17" name="Picture 20" descr="F:\培训素材\高画质精美透明PNG图标\png_icon_1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279" y="1170864"/>
            <a:ext cx="1154151" cy="1154151"/>
          </a:xfrm>
          <a:prstGeom prst="rect">
            <a:avLst/>
          </a:prstGeom>
          <a:noFill/>
        </p:spPr>
      </p:pic>
      <p:pic>
        <p:nvPicPr>
          <p:cNvPr id="18" name="Picture 21" descr="F:\培训素材\高画质精美透明PNG图标\png_icon_5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465" y="4371265"/>
            <a:ext cx="919974" cy="919974"/>
          </a:xfrm>
          <a:prstGeom prst="rect">
            <a:avLst/>
          </a:prstGeom>
          <a:noFill/>
        </p:spPr>
      </p:pic>
      <p:pic>
        <p:nvPicPr>
          <p:cNvPr id="19" name="Picture 22" descr="F:\培训素材\高画质精美透明PNG图标\png_icon_5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0766" y="2977361"/>
            <a:ext cx="942278" cy="942278"/>
          </a:xfrm>
          <a:prstGeom prst="rect">
            <a:avLst/>
          </a:prstGeom>
          <a:noFill/>
        </p:spPr>
      </p:pic>
      <p:pic>
        <p:nvPicPr>
          <p:cNvPr id="20" name="Picture 2" descr="F:\培训素材\高画质精美透明PNG图标\png_icon_19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49" y="4484916"/>
            <a:ext cx="979715" cy="979715"/>
          </a:xfrm>
          <a:prstGeom prst="rect">
            <a:avLst/>
          </a:prstGeom>
          <a:noFill/>
        </p:spPr>
      </p:pic>
      <p:pic>
        <p:nvPicPr>
          <p:cNvPr id="21" name="Picture 3" descr="F:\培训素材\高画质精美透明PNG图标\png_icon_2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106" y="1429656"/>
            <a:ext cx="976085" cy="97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406925" y="2746361"/>
            <a:ext cx="1984375" cy="1663700"/>
          </a:xfrm>
          <a:prstGeom prst="hexagon">
            <a:avLst>
              <a:gd name="adj" fmla="val 29819"/>
              <a:gd name="vf" fmla="val 115470"/>
            </a:avLst>
          </a:prstGeom>
          <a:solidFill>
            <a:schemeClr val="hlink"/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5913463" y="203039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1499167" y="3579799"/>
            <a:ext cx="2901408" cy="1273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 type="triangle" w="med" len="lg"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flipH="1">
            <a:off x="1125563" y="203039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V="1">
            <a:off x="5913463" y="441164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flipH="1" flipV="1">
            <a:off x="1125563" y="4411649"/>
            <a:ext cx="3754437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349" y="0"/>
              </a:cxn>
              <a:cxn ang="0">
                <a:pos x="2365" y="0"/>
              </a:cxn>
            </a:cxnLst>
            <a:rect l="0" t="0" r="r" b="b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392888" y="3579799"/>
            <a:ext cx="3275012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 type="triangle" w="med" len="lg"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67636" y="4825853"/>
            <a:ext cx="170725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教育运营管理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670450" y="3447649"/>
            <a:ext cx="1458913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330200">
              <a:tabLst>
                <a:tab pos="8521700" algn="r"/>
              </a:tabLst>
            </a:pPr>
            <a:r>
              <a:rPr kumimoji="1" lang="zh-CN" altLang="en-US" sz="1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网络教育管理</a:t>
            </a:r>
            <a:endParaRPr kumimoji="1" lang="en-US" altLang="de-DE" sz="1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596198" y="3286124"/>
            <a:ext cx="198603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网络教育质量管理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541989" y="1718238"/>
            <a:ext cx="201949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网络教育资源管理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133900" y="3301711"/>
            <a:ext cx="1829690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教育团队建设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111575" y="4829428"/>
            <a:ext cx="207501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教育学生管理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066971" y="1751691"/>
            <a:ext cx="181853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330200">
              <a:tabLst>
                <a:tab pos="8521700" algn="r"/>
              </a:tabLst>
            </a:pPr>
            <a:r>
              <a:rPr kumimoji="1" lang="zh-CN" altLang="en-US" sz="1600" b="1" dirty="0">
                <a:latin typeface="黑体" pitchFamily="49" charset="-122"/>
                <a:ea typeface="黑体" pitchFamily="49" charset="-122"/>
              </a:rPr>
              <a:t>网络</a:t>
            </a:r>
            <a:r>
              <a:rPr kumimoji="1" lang="zh-CN" altLang="en-US" sz="1600" b="1" dirty="0" smtClean="0">
                <a:latin typeface="黑体" pitchFamily="49" charset="-122"/>
                <a:ea typeface="黑体" pitchFamily="49" charset="-122"/>
              </a:rPr>
              <a:t>教育的管理者</a:t>
            </a:r>
            <a:endParaRPr kumimoji="1" lang="en-US" altLang="de-DE" sz="1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Picture 17" descr="F:\培训素材\高画质精美透明PNG图标\png_icon_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97" y="2943908"/>
            <a:ext cx="1072376" cy="1072376"/>
          </a:xfrm>
          <a:prstGeom prst="rect">
            <a:avLst/>
          </a:prstGeom>
          <a:noFill/>
        </p:spPr>
      </p:pic>
      <p:pic>
        <p:nvPicPr>
          <p:cNvPr id="17" name="Picture 21" descr="F:\培训素材\高画质精美透明PNG图标\png_icon_5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8" y="2928934"/>
            <a:ext cx="919974" cy="919974"/>
          </a:xfrm>
          <a:prstGeom prst="rect">
            <a:avLst/>
          </a:prstGeom>
          <a:noFill/>
        </p:spPr>
      </p:pic>
      <p:pic>
        <p:nvPicPr>
          <p:cNvPr id="18" name="Picture 22" descr="F:\培训素材\高画质精美透明PNG图标\png_icon_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8" y="4429132"/>
            <a:ext cx="942278" cy="942278"/>
          </a:xfrm>
          <a:prstGeom prst="rect">
            <a:avLst/>
          </a:prstGeom>
          <a:noFill/>
        </p:spPr>
      </p:pic>
      <p:pic>
        <p:nvPicPr>
          <p:cNvPr id="19" name="Picture 2" descr="F:\培训素材\高画质精美透明PNG图标\png_icon_1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049" y="4484916"/>
            <a:ext cx="979715" cy="979715"/>
          </a:xfrm>
          <a:prstGeom prst="rect">
            <a:avLst/>
          </a:prstGeom>
          <a:noFill/>
        </p:spPr>
      </p:pic>
      <p:pic>
        <p:nvPicPr>
          <p:cNvPr id="20" name="Picture 3" descr="F:\培训素材\高画质精美透明PNG图标\png_icon_2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106" y="1429656"/>
            <a:ext cx="976085" cy="976085"/>
          </a:xfrm>
          <a:prstGeom prst="rect">
            <a:avLst/>
          </a:prstGeom>
          <a:noFill/>
        </p:spPr>
      </p:pic>
      <p:pic>
        <p:nvPicPr>
          <p:cNvPr id="21" name="Picture 20" descr="F:\培训素材\高画质精美透明PNG图标\png_icon_13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279" y="1170864"/>
            <a:ext cx="1154151" cy="115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345</Words>
  <Application>Microsoft Office PowerPoint</Application>
  <PresentationFormat>自定义</PresentationFormat>
  <Paragraphs>86</Paragraphs>
  <Slides>20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cherry</dc:creator>
  <cp:lastModifiedBy>T440S</cp:lastModifiedBy>
  <cp:revision>291</cp:revision>
  <dcterms:modified xsi:type="dcterms:W3CDTF">2014-10-11T06:58:35Z</dcterms:modified>
</cp:coreProperties>
</file>